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notesMasterIdLst>
    <p:notesMasterId r:id="rId53"/>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9" r:id="rId18"/>
    <p:sldId id="280" r:id="rId19"/>
    <p:sldId id="281" r:id="rId20"/>
    <p:sldId id="282" r:id="rId21"/>
    <p:sldId id="283" r:id="rId22"/>
    <p:sldId id="284" r:id="rId23"/>
    <p:sldId id="285" r:id="rId24"/>
    <p:sldId id="286" r:id="rId25"/>
    <p:sldId id="287" r:id="rId26"/>
    <p:sldId id="288" r:id="rId27"/>
    <p:sldId id="289" r:id="rId28"/>
    <p:sldId id="291" r:id="rId29"/>
    <p:sldId id="292" r:id="rId30"/>
    <p:sldId id="293" r:id="rId31"/>
    <p:sldId id="331" r:id="rId32"/>
    <p:sldId id="295" r:id="rId33"/>
    <p:sldId id="297" r:id="rId34"/>
    <p:sldId id="298" r:id="rId35"/>
    <p:sldId id="299" r:id="rId36"/>
    <p:sldId id="300" r:id="rId37"/>
    <p:sldId id="301" r:id="rId38"/>
    <p:sldId id="302" r:id="rId39"/>
    <p:sldId id="303" r:id="rId40"/>
    <p:sldId id="304" r:id="rId41"/>
    <p:sldId id="332" r:id="rId42"/>
    <p:sldId id="333" r:id="rId43"/>
    <p:sldId id="334" r:id="rId44"/>
    <p:sldId id="306" r:id="rId45"/>
    <p:sldId id="305" r:id="rId46"/>
    <p:sldId id="307" r:id="rId47"/>
    <p:sldId id="308" r:id="rId48"/>
    <p:sldId id="309" r:id="rId49"/>
    <p:sldId id="310" r:id="rId50"/>
    <p:sldId id="311" r:id="rId51"/>
    <p:sldId id="31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8CA"/>
    <a:srgbClr val="2B23C1"/>
    <a:srgbClr val="526692"/>
    <a:srgbClr val="354C97"/>
    <a:srgbClr val="ABAB40"/>
    <a:srgbClr val="AAA0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Series 1</c:v>
                </c:pt>
              </c:strCache>
            </c:strRef>
          </c:tx>
          <c:spPr>
            <a:ln>
              <a:noFill/>
            </a:ln>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100000</c:v>
                </c:pt>
                <c:pt idx="1">
                  <c:v>110000.00000000001</c:v>
                </c:pt>
                <c:pt idx="2">
                  <c:v>99000.000000000015</c:v>
                </c:pt>
                <c:pt idx="3">
                  <c:v>108900.00000000003</c:v>
                </c:pt>
                <c:pt idx="4">
                  <c:v>98010.000000000029</c:v>
                </c:pt>
                <c:pt idx="5">
                  <c:v>107811.00000000004</c:v>
                </c:pt>
                <c:pt idx="6">
                  <c:v>97029.900000000038</c:v>
                </c:pt>
                <c:pt idx="7">
                  <c:v>106732.89000000004</c:v>
                </c:pt>
                <c:pt idx="8">
                  <c:v>96059.601000000039</c:v>
                </c:pt>
                <c:pt idx="9">
                  <c:v>105665.56110000005</c:v>
                </c:pt>
                <c:pt idx="10">
                  <c:v>95099.004990000045</c:v>
                </c:pt>
              </c:numCache>
            </c:numRef>
          </c:val>
          <c:smooth val="0"/>
          <c:extLst>
            <c:ext xmlns:c16="http://schemas.microsoft.com/office/drawing/2014/chart" uri="{C3380CC4-5D6E-409C-BE32-E72D297353CC}">
              <c16:uniqueId val="{00000000-01BD-4DC6-AB20-28D16C1CC1F7}"/>
            </c:ext>
          </c:extLst>
        </c:ser>
        <c:dLbls>
          <c:showLegendKey val="0"/>
          <c:showVal val="0"/>
          <c:showCatName val="0"/>
          <c:showSerName val="0"/>
          <c:showPercent val="0"/>
          <c:showBubbleSize val="0"/>
        </c:dLbls>
        <c:smooth val="0"/>
        <c:axId val="252078336"/>
        <c:axId val="252080128"/>
      </c:lineChart>
      <c:catAx>
        <c:axId val="252078336"/>
        <c:scaling>
          <c:orientation val="minMax"/>
        </c:scaling>
        <c:delete val="0"/>
        <c:axPos val="b"/>
        <c:numFmt formatCode="General" sourceLinked="1"/>
        <c:majorTickMark val="out"/>
        <c:minorTickMark val="none"/>
        <c:tickLblPos val="nextTo"/>
        <c:crossAx val="252080128"/>
        <c:crosses val="autoZero"/>
        <c:auto val="1"/>
        <c:lblAlgn val="ctr"/>
        <c:lblOffset val="100"/>
        <c:noMultiLvlLbl val="0"/>
      </c:catAx>
      <c:valAx>
        <c:axId val="252080128"/>
        <c:scaling>
          <c:orientation val="minMax"/>
          <c:max val="110000"/>
          <c:min val="94000"/>
        </c:scaling>
        <c:delete val="0"/>
        <c:axPos val="l"/>
        <c:majorGridlines/>
        <c:numFmt formatCode="#,##0" sourceLinked="1"/>
        <c:majorTickMark val="out"/>
        <c:minorTickMark val="none"/>
        <c:tickLblPos val="nextTo"/>
        <c:crossAx val="2520783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Sheet1!$B$5</c:f>
              <c:strCache>
                <c:ptCount val="1"/>
                <c:pt idx="0">
                  <c:v>Pre-Tax</c:v>
                </c:pt>
              </c:strCache>
            </c:strRef>
          </c:tx>
          <c:spPr>
            <a:solidFill>
              <a:srgbClr val="0070C0"/>
            </a:solidFill>
            <a:ln>
              <a:solidFill>
                <a:schemeClr val="accent1"/>
              </a:solidFill>
            </a:ln>
          </c:spPr>
          <c:cat>
            <c:numRef>
              <c:f>Sheet1!$A$6:$A$35</c:f>
              <c:numCache>
                <c:formatCode>#,##0</c:formatCode>
                <c:ptCount val="30"/>
                <c:pt idx="0">
                  <c:v>61</c:v>
                </c:pt>
                <c:pt idx="1">
                  <c:v>62</c:v>
                </c:pt>
                <c:pt idx="2">
                  <c:v>63</c:v>
                </c:pt>
                <c:pt idx="3">
                  <c:v>64</c:v>
                </c:pt>
                <c:pt idx="4">
                  <c:v>65</c:v>
                </c:pt>
                <c:pt idx="5">
                  <c:v>66</c:v>
                </c:pt>
                <c:pt idx="6">
                  <c:v>67</c:v>
                </c:pt>
                <c:pt idx="7">
                  <c:v>68</c:v>
                </c:pt>
                <c:pt idx="8">
                  <c:v>69</c:v>
                </c:pt>
                <c:pt idx="9">
                  <c:v>70</c:v>
                </c:pt>
                <c:pt idx="10">
                  <c:v>71</c:v>
                </c:pt>
                <c:pt idx="11">
                  <c:v>72</c:v>
                </c:pt>
                <c:pt idx="12">
                  <c:v>73</c:v>
                </c:pt>
                <c:pt idx="13">
                  <c:v>74</c:v>
                </c:pt>
                <c:pt idx="14">
                  <c:v>75</c:v>
                </c:pt>
                <c:pt idx="15">
                  <c:v>76</c:v>
                </c:pt>
                <c:pt idx="16">
                  <c:v>77</c:v>
                </c:pt>
                <c:pt idx="17">
                  <c:v>78</c:v>
                </c:pt>
                <c:pt idx="18">
                  <c:v>79</c:v>
                </c:pt>
                <c:pt idx="19">
                  <c:v>80</c:v>
                </c:pt>
                <c:pt idx="20">
                  <c:v>81</c:v>
                </c:pt>
                <c:pt idx="21">
                  <c:v>82</c:v>
                </c:pt>
                <c:pt idx="22">
                  <c:v>83</c:v>
                </c:pt>
                <c:pt idx="23">
                  <c:v>84</c:v>
                </c:pt>
                <c:pt idx="24">
                  <c:v>85</c:v>
                </c:pt>
                <c:pt idx="25">
                  <c:v>86</c:v>
                </c:pt>
                <c:pt idx="26">
                  <c:v>87</c:v>
                </c:pt>
                <c:pt idx="27">
                  <c:v>88</c:v>
                </c:pt>
                <c:pt idx="28">
                  <c:v>89</c:v>
                </c:pt>
                <c:pt idx="29">
                  <c:v>90</c:v>
                </c:pt>
              </c:numCache>
            </c:numRef>
          </c:cat>
          <c:val>
            <c:numRef>
              <c:f>Sheet1!$B$6:$B$35</c:f>
              <c:numCache>
                <c:formatCode>#,##0</c:formatCode>
                <c:ptCount val="30"/>
                <c:pt idx="0">
                  <c:v>100000</c:v>
                </c:pt>
                <c:pt idx="1">
                  <c:v>104000</c:v>
                </c:pt>
                <c:pt idx="2">
                  <c:v>108160</c:v>
                </c:pt>
                <c:pt idx="3">
                  <c:v>112486.40000000001</c:v>
                </c:pt>
                <c:pt idx="4">
                  <c:v>116985.85600000001</c:v>
                </c:pt>
                <c:pt idx="5">
                  <c:v>121665.29024000002</c:v>
                </c:pt>
                <c:pt idx="6">
                  <c:v>126531.90184960002</c:v>
                </c:pt>
                <c:pt idx="7">
                  <c:v>131593.17792358404</c:v>
                </c:pt>
                <c:pt idx="8">
                  <c:v>136856.9050405274</c:v>
                </c:pt>
                <c:pt idx="9">
                  <c:v>142331.18124214851</c:v>
                </c:pt>
                <c:pt idx="10">
                  <c:v>148024.42849183446</c:v>
                </c:pt>
                <c:pt idx="11">
                  <c:v>153945.40563150783</c:v>
                </c:pt>
                <c:pt idx="12">
                  <c:v>160103.22185676816</c:v>
                </c:pt>
                <c:pt idx="13">
                  <c:v>166507.3507310389</c:v>
                </c:pt>
                <c:pt idx="14">
                  <c:v>173167.64476028047</c:v>
                </c:pt>
                <c:pt idx="15">
                  <c:v>180094.35055069168</c:v>
                </c:pt>
                <c:pt idx="16">
                  <c:v>187298.12457271936</c:v>
                </c:pt>
                <c:pt idx="17">
                  <c:v>194790.04955562815</c:v>
                </c:pt>
                <c:pt idx="18">
                  <c:v>202581.65153785329</c:v>
                </c:pt>
                <c:pt idx="19">
                  <c:v>210684.91759936744</c:v>
                </c:pt>
                <c:pt idx="20">
                  <c:v>219112.31430334214</c:v>
                </c:pt>
                <c:pt idx="21">
                  <c:v>227876.80687547583</c:v>
                </c:pt>
                <c:pt idx="22">
                  <c:v>236991.87915049487</c:v>
                </c:pt>
                <c:pt idx="23">
                  <c:v>246471.55431651467</c:v>
                </c:pt>
                <c:pt idx="24">
                  <c:v>256330.41648917526</c:v>
                </c:pt>
                <c:pt idx="25">
                  <c:v>266583.63314874226</c:v>
                </c:pt>
                <c:pt idx="26">
                  <c:v>277246.97847469198</c:v>
                </c:pt>
                <c:pt idx="27">
                  <c:v>288336.85761367966</c:v>
                </c:pt>
                <c:pt idx="28">
                  <c:v>299870.33191822685</c:v>
                </c:pt>
                <c:pt idx="29">
                  <c:v>311865.14519495593</c:v>
                </c:pt>
              </c:numCache>
            </c:numRef>
          </c:val>
          <c:extLst>
            <c:ext xmlns:c16="http://schemas.microsoft.com/office/drawing/2014/chart" uri="{C3380CC4-5D6E-409C-BE32-E72D297353CC}">
              <c16:uniqueId val="{00000000-CABD-472B-87A1-AA32B534A250}"/>
            </c:ext>
          </c:extLst>
        </c:ser>
        <c:dLbls>
          <c:showLegendKey val="0"/>
          <c:showVal val="0"/>
          <c:showCatName val="0"/>
          <c:showSerName val="0"/>
          <c:showPercent val="0"/>
          <c:showBubbleSize val="0"/>
        </c:dLbls>
        <c:axId val="328437760"/>
        <c:axId val="328439296"/>
      </c:areaChart>
      <c:catAx>
        <c:axId val="328437760"/>
        <c:scaling>
          <c:orientation val="minMax"/>
        </c:scaling>
        <c:delete val="0"/>
        <c:axPos val="b"/>
        <c:numFmt formatCode="#,##0" sourceLinked="1"/>
        <c:majorTickMark val="out"/>
        <c:minorTickMark val="none"/>
        <c:tickLblPos val="nextTo"/>
        <c:txPr>
          <a:bodyPr/>
          <a:lstStyle/>
          <a:p>
            <a:pPr>
              <a:defRPr sz="1200" b="1"/>
            </a:pPr>
            <a:endParaRPr lang="en-US"/>
          </a:p>
        </c:txPr>
        <c:crossAx val="328439296"/>
        <c:crosses val="autoZero"/>
        <c:auto val="1"/>
        <c:lblAlgn val="ctr"/>
        <c:lblOffset val="100"/>
        <c:noMultiLvlLbl val="0"/>
      </c:catAx>
      <c:valAx>
        <c:axId val="328439296"/>
        <c:scaling>
          <c:orientation val="minMax"/>
          <c:max val="400000"/>
          <c:min val="0"/>
        </c:scaling>
        <c:delete val="0"/>
        <c:axPos val="l"/>
        <c:majorGridlines/>
        <c:numFmt formatCode="&quot;$&quot;#,##0" sourceLinked="0"/>
        <c:majorTickMark val="out"/>
        <c:minorTickMark val="none"/>
        <c:tickLblPos val="nextTo"/>
        <c:txPr>
          <a:bodyPr/>
          <a:lstStyle/>
          <a:p>
            <a:pPr>
              <a:defRPr sz="1400" b="1"/>
            </a:pPr>
            <a:endParaRPr lang="en-US"/>
          </a:p>
        </c:txPr>
        <c:crossAx val="328437760"/>
        <c:crosses val="autoZero"/>
        <c:crossBetween val="between"/>
      </c:valAx>
    </c:plotArea>
    <c:plotVisOnly val="1"/>
    <c:dispBlanksAs val="zero"/>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Sheet1!$B$5</c:f>
              <c:strCache>
                <c:ptCount val="1"/>
                <c:pt idx="0">
                  <c:v>Pre-Tax</c:v>
                </c:pt>
              </c:strCache>
            </c:strRef>
          </c:tx>
          <c:spPr>
            <a:solidFill>
              <a:srgbClr val="0070C0"/>
            </a:solidFill>
            <a:ln>
              <a:solidFill>
                <a:schemeClr val="accent1"/>
              </a:solidFill>
            </a:ln>
          </c:spPr>
          <c:cat>
            <c:numRef>
              <c:f>Sheet1!$A$6:$A$35</c:f>
              <c:numCache>
                <c:formatCode>#,##0</c:formatCode>
                <c:ptCount val="30"/>
                <c:pt idx="0">
                  <c:v>61</c:v>
                </c:pt>
                <c:pt idx="1">
                  <c:v>62</c:v>
                </c:pt>
                <c:pt idx="2">
                  <c:v>63</c:v>
                </c:pt>
                <c:pt idx="3">
                  <c:v>64</c:v>
                </c:pt>
                <c:pt idx="4">
                  <c:v>65</c:v>
                </c:pt>
                <c:pt idx="5">
                  <c:v>66</c:v>
                </c:pt>
                <c:pt idx="6">
                  <c:v>67</c:v>
                </c:pt>
                <c:pt idx="7">
                  <c:v>68</c:v>
                </c:pt>
                <c:pt idx="8">
                  <c:v>69</c:v>
                </c:pt>
                <c:pt idx="9">
                  <c:v>70</c:v>
                </c:pt>
                <c:pt idx="10">
                  <c:v>71</c:v>
                </c:pt>
                <c:pt idx="11">
                  <c:v>72</c:v>
                </c:pt>
                <c:pt idx="12">
                  <c:v>73</c:v>
                </c:pt>
                <c:pt idx="13">
                  <c:v>74</c:v>
                </c:pt>
                <c:pt idx="14">
                  <c:v>75</c:v>
                </c:pt>
                <c:pt idx="15">
                  <c:v>76</c:v>
                </c:pt>
                <c:pt idx="16">
                  <c:v>77</c:v>
                </c:pt>
                <c:pt idx="17">
                  <c:v>78</c:v>
                </c:pt>
                <c:pt idx="18">
                  <c:v>79</c:v>
                </c:pt>
                <c:pt idx="19">
                  <c:v>80</c:v>
                </c:pt>
                <c:pt idx="20">
                  <c:v>81</c:v>
                </c:pt>
                <c:pt idx="21">
                  <c:v>82</c:v>
                </c:pt>
                <c:pt idx="22">
                  <c:v>83</c:v>
                </c:pt>
                <c:pt idx="23">
                  <c:v>84</c:v>
                </c:pt>
                <c:pt idx="24">
                  <c:v>85</c:v>
                </c:pt>
                <c:pt idx="25">
                  <c:v>86</c:v>
                </c:pt>
                <c:pt idx="26">
                  <c:v>87</c:v>
                </c:pt>
                <c:pt idx="27">
                  <c:v>88</c:v>
                </c:pt>
                <c:pt idx="28">
                  <c:v>89</c:v>
                </c:pt>
                <c:pt idx="29">
                  <c:v>90</c:v>
                </c:pt>
              </c:numCache>
            </c:numRef>
          </c:cat>
          <c:val>
            <c:numRef>
              <c:f>Sheet1!$B$6:$B$35</c:f>
              <c:numCache>
                <c:formatCode>#,##0</c:formatCode>
                <c:ptCount val="30"/>
                <c:pt idx="0">
                  <c:v>100000</c:v>
                </c:pt>
                <c:pt idx="1">
                  <c:v>104000</c:v>
                </c:pt>
                <c:pt idx="2">
                  <c:v>108160</c:v>
                </c:pt>
                <c:pt idx="3">
                  <c:v>112486.40000000001</c:v>
                </c:pt>
                <c:pt idx="4">
                  <c:v>116985.85600000001</c:v>
                </c:pt>
                <c:pt idx="5">
                  <c:v>121665.29024000002</c:v>
                </c:pt>
                <c:pt idx="6">
                  <c:v>126531.90184960002</c:v>
                </c:pt>
                <c:pt idx="7">
                  <c:v>131593.17792358404</c:v>
                </c:pt>
                <c:pt idx="8">
                  <c:v>136856.9050405274</c:v>
                </c:pt>
                <c:pt idx="9">
                  <c:v>142331.18124214851</c:v>
                </c:pt>
                <c:pt idx="10">
                  <c:v>148024.42849183446</c:v>
                </c:pt>
                <c:pt idx="11">
                  <c:v>153945.40563150783</c:v>
                </c:pt>
                <c:pt idx="12">
                  <c:v>160103.22185676816</c:v>
                </c:pt>
                <c:pt idx="13">
                  <c:v>166507.3507310389</c:v>
                </c:pt>
                <c:pt idx="14">
                  <c:v>173167.64476028047</c:v>
                </c:pt>
                <c:pt idx="15">
                  <c:v>180094.35055069168</c:v>
                </c:pt>
                <c:pt idx="16">
                  <c:v>187298.12457271936</c:v>
                </c:pt>
                <c:pt idx="17">
                  <c:v>194790.04955562815</c:v>
                </c:pt>
                <c:pt idx="18">
                  <c:v>202581.65153785329</c:v>
                </c:pt>
                <c:pt idx="19">
                  <c:v>210684.91759936744</c:v>
                </c:pt>
                <c:pt idx="20">
                  <c:v>219112.31430334214</c:v>
                </c:pt>
                <c:pt idx="21">
                  <c:v>227876.80687547583</c:v>
                </c:pt>
                <c:pt idx="22">
                  <c:v>236991.87915049487</c:v>
                </c:pt>
                <c:pt idx="23">
                  <c:v>246471.55431651467</c:v>
                </c:pt>
                <c:pt idx="24">
                  <c:v>256330.41648917526</c:v>
                </c:pt>
                <c:pt idx="25">
                  <c:v>266583.63314874226</c:v>
                </c:pt>
                <c:pt idx="26">
                  <c:v>277246.97847469198</c:v>
                </c:pt>
                <c:pt idx="27">
                  <c:v>288336.85761367966</c:v>
                </c:pt>
                <c:pt idx="28">
                  <c:v>299870.33191822685</c:v>
                </c:pt>
                <c:pt idx="29">
                  <c:v>311865.14519495593</c:v>
                </c:pt>
              </c:numCache>
            </c:numRef>
          </c:val>
          <c:extLst>
            <c:ext xmlns:c16="http://schemas.microsoft.com/office/drawing/2014/chart" uri="{C3380CC4-5D6E-409C-BE32-E72D297353CC}">
              <c16:uniqueId val="{00000000-0070-4957-BD1B-9933C10131DF}"/>
            </c:ext>
          </c:extLst>
        </c:ser>
        <c:dLbls>
          <c:showLegendKey val="0"/>
          <c:showVal val="0"/>
          <c:showCatName val="0"/>
          <c:showSerName val="0"/>
          <c:showPercent val="0"/>
          <c:showBubbleSize val="0"/>
        </c:dLbls>
        <c:axId val="326933504"/>
        <c:axId val="326947584"/>
      </c:areaChart>
      <c:lineChart>
        <c:grouping val="standard"/>
        <c:varyColors val="0"/>
        <c:ser>
          <c:idx val="1"/>
          <c:order val="1"/>
          <c:tx>
            <c:strRef>
              <c:f>Sheet1!$C$5</c:f>
              <c:strCache>
                <c:ptCount val="1"/>
                <c:pt idx="0">
                  <c:v>Projected IUL CSV</c:v>
                </c:pt>
              </c:strCache>
            </c:strRef>
          </c:tx>
          <c:spPr>
            <a:ln w="63500">
              <a:solidFill>
                <a:srgbClr val="FF0000"/>
              </a:solidFill>
            </a:ln>
          </c:spPr>
          <c:marker>
            <c:symbol val="none"/>
          </c:marker>
          <c:cat>
            <c:numRef>
              <c:f>Sheet1!$A$6:$A$35</c:f>
              <c:numCache>
                <c:formatCode>#,##0</c:formatCode>
                <c:ptCount val="30"/>
                <c:pt idx="0">
                  <c:v>61</c:v>
                </c:pt>
                <c:pt idx="1">
                  <c:v>62</c:v>
                </c:pt>
                <c:pt idx="2">
                  <c:v>63</c:v>
                </c:pt>
                <c:pt idx="3">
                  <c:v>64</c:v>
                </c:pt>
                <c:pt idx="4">
                  <c:v>65</c:v>
                </c:pt>
                <c:pt idx="5">
                  <c:v>66</c:v>
                </c:pt>
                <c:pt idx="6">
                  <c:v>67</c:v>
                </c:pt>
                <c:pt idx="7">
                  <c:v>68</c:v>
                </c:pt>
                <c:pt idx="8">
                  <c:v>69</c:v>
                </c:pt>
                <c:pt idx="9">
                  <c:v>70</c:v>
                </c:pt>
                <c:pt idx="10">
                  <c:v>71</c:v>
                </c:pt>
                <c:pt idx="11">
                  <c:v>72</c:v>
                </c:pt>
                <c:pt idx="12">
                  <c:v>73</c:v>
                </c:pt>
                <c:pt idx="13">
                  <c:v>74</c:v>
                </c:pt>
                <c:pt idx="14">
                  <c:v>75</c:v>
                </c:pt>
                <c:pt idx="15">
                  <c:v>76</c:v>
                </c:pt>
                <c:pt idx="16">
                  <c:v>77</c:v>
                </c:pt>
                <c:pt idx="17">
                  <c:v>78</c:v>
                </c:pt>
                <c:pt idx="18">
                  <c:v>79</c:v>
                </c:pt>
                <c:pt idx="19">
                  <c:v>80</c:v>
                </c:pt>
                <c:pt idx="20">
                  <c:v>81</c:v>
                </c:pt>
                <c:pt idx="21">
                  <c:v>82</c:v>
                </c:pt>
                <c:pt idx="22">
                  <c:v>83</c:v>
                </c:pt>
                <c:pt idx="23">
                  <c:v>84</c:v>
                </c:pt>
                <c:pt idx="24">
                  <c:v>85</c:v>
                </c:pt>
                <c:pt idx="25">
                  <c:v>86</c:v>
                </c:pt>
                <c:pt idx="26">
                  <c:v>87</c:v>
                </c:pt>
                <c:pt idx="27">
                  <c:v>88</c:v>
                </c:pt>
                <c:pt idx="28">
                  <c:v>89</c:v>
                </c:pt>
                <c:pt idx="29">
                  <c:v>90</c:v>
                </c:pt>
              </c:numCache>
            </c:numRef>
          </c:cat>
          <c:val>
            <c:numRef>
              <c:f>Sheet1!$C$6:$C$35</c:f>
              <c:numCache>
                <c:formatCode>0</c:formatCode>
                <c:ptCount val="30"/>
                <c:pt idx="0">
                  <c:v>76019</c:v>
                </c:pt>
                <c:pt idx="1">
                  <c:v>77303</c:v>
                </c:pt>
                <c:pt idx="2">
                  <c:v>78655</c:v>
                </c:pt>
                <c:pt idx="3">
                  <c:v>80082</c:v>
                </c:pt>
                <c:pt idx="4">
                  <c:v>81888</c:v>
                </c:pt>
                <c:pt idx="5">
                  <c:v>86277</c:v>
                </c:pt>
                <c:pt idx="6">
                  <c:v>90958</c:v>
                </c:pt>
                <c:pt idx="7">
                  <c:v>95953</c:v>
                </c:pt>
                <c:pt idx="8">
                  <c:v>101289</c:v>
                </c:pt>
                <c:pt idx="9">
                  <c:v>106992</c:v>
                </c:pt>
                <c:pt idx="10">
                  <c:v>114893</c:v>
                </c:pt>
                <c:pt idx="11">
                  <c:v>123223</c:v>
                </c:pt>
                <c:pt idx="12">
                  <c:v>131718</c:v>
                </c:pt>
                <c:pt idx="13">
                  <c:v>140968</c:v>
                </c:pt>
                <c:pt idx="14">
                  <c:v>150337</c:v>
                </c:pt>
                <c:pt idx="15">
                  <c:v>158343</c:v>
                </c:pt>
                <c:pt idx="16">
                  <c:v>166810</c:v>
                </c:pt>
                <c:pt idx="17">
                  <c:v>175772</c:v>
                </c:pt>
                <c:pt idx="18">
                  <c:v>185267</c:v>
                </c:pt>
                <c:pt idx="19">
                  <c:v>195344</c:v>
                </c:pt>
                <c:pt idx="20">
                  <c:v>206066</c:v>
                </c:pt>
                <c:pt idx="21">
                  <c:v>217482</c:v>
                </c:pt>
                <c:pt idx="22">
                  <c:v>229684</c:v>
                </c:pt>
                <c:pt idx="23">
                  <c:v>242841</c:v>
                </c:pt>
                <c:pt idx="24">
                  <c:v>257147</c:v>
                </c:pt>
                <c:pt idx="25">
                  <c:v>272760</c:v>
                </c:pt>
                <c:pt idx="26">
                  <c:v>289940</c:v>
                </c:pt>
                <c:pt idx="27">
                  <c:v>308815</c:v>
                </c:pt>
                <c:pt idx="28">
                  <c:v>328832</c:v>
                </c:pt>
                <c:pt idx="29">
                  <c:v>350041</c:v>
                </c:pt>
              </c:numCache>
            </c:numRef>
          </c:val>
          <c:smooth val="0"/>
          <c:extLst>
            <c:ext xmlns:c16="http://schemas.microsoft.com/office/drawing/2014/chart" uri="{C3380CC4-5D6E-409C-BE32-E72D297353CC}">
              <c16:uniqueId val="{00000001-0070-4957-BD1B-9933C10131DF}"/>
            </c:ext>
          </c:extLst>
        </c:ser>
        <c:dLbls>
          <c:showLegendKey val="0"/>
          <c:showVal val="0"/>
          <c:showCatName val="0"/>
          <c:showSerName val="0"/>
          <c:showPercent val="0"/>
          <c:showBubbleSize val="0"/>
        </c:dLbls>
        <c:marker val="1"/>
        <c:smooth val="0"/>
        <c:axId val="326933504"/>
        <c:axId val="326947584"/>
      </c:lineChart>
      <c:catAx>
        <c:axId val="326933504"/>
        <c:scaling>
          <c:orientation val="minMax"/>
        </c:scaling>
        <c:delete val="0"/>
        <c:axPos val="b"/>
        <c:numFmt formatCode="#,##0" sourceLinked="1"/>
        <c:majorTickMark val="out"/>
        <c:minorTickMark val="none"/>
        <c:tickLblPos val="nextTo"/>
        <c:txPr>
          <a:bodyPr/>
          <a:lstStyle/>
          <a:p>
            <a:pPr>
              <a:defRPr sz="1200" b="1"/>
            </a:pPr>
            <a:endParaRPr lang="en-US"/>
          </a:p>
        </c:txPr>
        <c:crossAx val="326947584"/>
        <c:crosses val="autoZero"/>
        <c:auto val="1"/>
        <c:lblAlgn val="ctr"/>
        <c:lblOffset val="100"/>
        <c:noMultiLvlLbl val="0"/>
      </c:catAx>
      <c:valAx>
        <c:axId val="326947584"/>
        <c:scaling>
          <c:orientation val="minMax"/>
          <c:max val="400000"/>
          <c:min val="0"/>
        </c:scaling>
        <c:delete val="0"/>
        <c:axPos val="l"/>
        <c:majorGridlines/>
        <c:numFmt formatCode="&quot;$&quot;#,##0" sourceLinked="0"/>
        <c:majorTickMark val="out"/>
        <c:minorTickMark val="none"/>
        <c:tickLblPos val="nextTo"/>
        <c:txPr>
          <a:bodyPr/>
          <a:lstStyle/>
          <a:p>
            <a:pPr>
              <a:defRPr sz="1400" b="1"/>
            </a:pPr>
            <a:endParaRPr lang="en-US"/>
          </a:p>
        </c:txPr>
        <c:crossAx val="326933504"/>
        <c:crosses val="autoZero"/>
        <c:crossBetween val="between"/>
      </c:valAx>
    </c:plotArea>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Series 1</c:v>
                </c:pt>
              </c:strCache>
            </c:strRef>
          </c:tx>
          <c:spPr>
            <a:ln w="50800"/>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100000</c:v>
                </c:pt>
                <c:pt idx="1">
                  <c:v>110000</c:v>
                </c:pt>
                <c:pt idx="2">
                  <c:v>100000</c:v>
                </c:pt>
                <c:pt idx="3">
                  <c:v>110000</c:v>
                </c:pt>
                <c:pt idx="4">
                  <c:v>100000</c:v>
                </c:pt>
                <c:pt idx="5">
                  <c:v>110000</c:v>
                </c:pt>
                <c:pt idx="6">
                  <c:v>100000</c:v>
                </c:pt>
                <c:pt idx="7">
                  <c:v>110000</c:v>
                </c:pt>
                <c:pt idx="8">
                  <c:v>100000</c:v>
                </c:pt>
                <c:pt idx="9">
                  <c:v>110000</c:v>
                </c:pt>
                <c:pt idx="10">
                  <c:v>100000</c:v>
                </c:pt>
              </c:numCache>
            </c:numRef>
          </c:val>
          <c:smooth val="0"/>
          <c:extLst>
            <c:ext xmlns:c16="http://schemas.microsoft.com/office/drawing/2014/chart" uri="{C3380CC4-5D6E-409C-BE32-E72D297353CC}">
              <c16:uniqueId val="{00000000-8722-4FF6-AA10-1774DFD4DAD2}"/>
            </c:ext>
          </c:extLst>
        </c:ser>
        <c:dLbls>
          <c:showLegendKey val="0"/>
          <c:showVal val="0"/>
          <c:showCatName val="0"/>
          <c:showSerName val="0"/>
          <c:showPercent val="0"/>
          <c:showBubbleSize val="0"/>
        </c:dLbls>
        <c:smooth val="0"/>
        <c:axId val="251529856"/>
        <c:axId val="251548032"/>
      </c:lineChart>
      <c:catAx>
        <c:axId val="251529856"/>
        <c:scaling>
          <c:orientation val="minMax"/>
        </c:scaling>
        <c:delete val="0"/>
        <c:axPos val="b"/>
        <c:numFmt formatCode="General" sourceLinked="1"/>
        <c:majorTickMark val="out"/>
        <c:minorTickMark val="none"/>
        <c:tickLblPos val="nextTo"/>
        <c:crossAx val="251548032"/>
        <c:crosses val="autoZero"/>
        <c:auto val="1"/>
        <c:lblAlgn val="ctr"/>
        <c:lblOffset val="100"/>
        <c:noMultiLvlLbl val="0"/>
      </c:catAx>
      <c:valAx>
        <c:axId val="251548032"/>
        <c:scaling>
          <c:orientation val="minMax"/>
          <c:max val="110000"/>
          <c:min val="94000"/>
        </c:scaling>
        <c:delete val="0"/>
        <c:axPos val="l"/>
        <c:majorGridlines/>
        <c:numFmt formatCode="#,##0" sourceLinked="1"/>
        <c:majorTickMark val="out"/>
        <c:minorTickMark val="none"/>
        <c:tickLblPos val="nextTo"/>
        <c:crossAx val="2515298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Series 1</c:v>
                </c:pt>
              </c:strCache>
            </c:strRef>
          </c:tx>
          <c:spPr>
            <a:ln w="50800"/>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100000</c:v>
                </c:pt>
                <c:pt idx="1">
                  <c:v>110000.00000000001</c:v>
                </c:pt>
                <c:pt idx="2">
                  <c:v>99000.000000000015</c:v>
                </c:pt>
                <c:pt idx="3">
                  <c:v>108900.00000000003</c:v>
                </c:pt>
                <c:pt idx="4">
                  <c:v>98010.000000000029</c:v>
                </c:pt>
                <c:pt idx="5">
                  <c:v>107811.00000000004</c:v>
                </c:pt>
                <c:pt idx="6">
                  <c:v>97029.900000000038</c:v>
                </c:pt>
                <c:pt idx="7">
                  <c:v>106732.89000000004</c:v>
                </c:pt>
                <c:pt idx="8">
                  <c:v>96059.601000000039</c:v>
                </c:pt>
                <c:pt idx="9">
                  <c:v>105665.56110000005</c:v>
                </c:pt>
                <c:pt idx="10">
                  <c:v>95099.004990000045</c:v>
                </c:pt>
              </c:numCache>
            </c:numRef>
          </c:val>
          <c:smooth val="0"/>
          <c:extLst>
            <c:ext xmlns:c16="http://schemas.microsoft.com/office/drawing/2014/chart" uri="{C3380CC4-5D6E-409C-BE32-E72D297353CC}">
              <c16:uniqueId val="{00000000-E42C-4482-A8FE-CBBBD6B09032}"/>
            </c:ext>
          </c:extLst>
        </c:ser>
        <c:dLbls>
          <c:showLegendKey val="0"/>
          <c:showVal val="0"/>
          <c:showCatName val="0"/>
          <c:showSerName val="0"/>
          <c:showPercent val="0"/>
          <c:showBubbleSize val="0"/>
        </c:dLbls>
        <c:smooth val="0"/>
        <c:axId val="252152448"/>
        <c:axId val="252170624"/>
      </c:lineChart>
      <c:catAx>
        <c:axId val="252152448"/>
        <c:scaling>
          <c:orientation val="minMax"/>
        </c:scaling>
        <c:delete val="0"/>
        <c:axPos val="b"/>
        <c:numFmt formatCode="General" sourceLinked="1"/>
        <c:majorTickMark val="out"/>
        <c:minorTickMark val="none"/>
        <c:tickLblPos val="nextTo"/>
        <c:crossAx val="252170624"/>
        <c:crosses val="autoZero"/>
        <c:auto val="1"/>
        <c:lblAlgn val="ctr"/>
        <c:lblOffset val="100"/>
        <c:noMultiLvlLbl val="0"/>
      </c:catAx>
      <c:valAx>
        <c:axId val="252170624"/>
        <c:scaling>
          <c:orientation val="minMax"/>
          <c:max val="110000"/>
          <c:min val="94000"/>
        </c:scaling>
        <c:delete val="0"/>
        <c:axPos val="l"/>
        <c:majorGridlines/>
        <c:numFmt formatCode="#,##0" sourceLinked="1"/>
        <c:majorTickMark val="out"/>
        <c:minorTickMark val="none"/>
        <c:tickLblPos val="nextTo"/>
        <c:crossAx val="252152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Series 1</c:v>
                </c:pt>
              </c:strCache>
            </c:strRef>
          </c:tx>
          <c:spPr>
            <a:ln w="50800"/>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100000</c:v>
                </c:pt>
                <c:pt idx="1">
                  <c:v>90000</c:v>
                </c:pt>
                <c:pt idx="2">
                  <c:v>99000.000000000015</c:v>
                </c:pt>
                <c:pt idx="3">
                  <c:v>89100.000000000015</c:v>
                </c:pt>
                <c:pt idx="4">
                  <c:v>98010.000000000029</c:v>
                </c:pt>
                <c:pt idx="5">
                  <c:v>88209.000000000029</c:v>
                </c:pt>
                <c:pt idx="6">
                  <c:v>97029.900000000038</c:v>
                </c:pt>
                <c:pt idx="7">
                  <c:v>87326.910000000033</c:v>
                </c:pt>
                <c:pt idx="8">
                  <c:v>96059.601000000039</c:v>
                </c:pt>
                <c:pt idx="9">
                  <c:v>86453.640900000042</c:v>
                </c:pt>
                <c:pt idx="10">
                  <c:v>95099.004990000059</c:v>
                </c:pt>
              </c:numCache>
            </c:numRef>
          </c:val>
          <c:smooth val="0"/>
          <c:extLst>
            <c:ext xmlns:c16="http://schemas.microsoft.com/office/drawing/2014/chart" uri="{C3380CC4-5D6E-409C-BE32-E72D297353CC}">
              <c16:uniqueId val="{00000000-7CDA-43A3-9E2A-6023292CDD79}"/>
            </c:ext>
          </c:extLst>
        </c:ser>
        <c:dLbls>
          <c:showLegendKey val="0"/>
          <c:showVal val="0"/>
          <c:showCatName val="0"/>
          <c:showSerName val="0"/>
          <c:showPercent val="0"/>
          <c:showBubbleSize val="0"/>
        </c:dLbls>
        <c:smooth val="0"/>
        <c:axId val="252226560"/>
        <c:axId val="252252928"/>
      </c:lineChart>
      <c:catAx>
        <c:axId val="252226560"/>
        <c:scaling>
          <c:orientation val="minMax"/>
        </c:scaling>
        <c:delete val="0"/>
        <c:axPos val="b"/>
        <c:numFmt formatCode="General" sourceLinked="1"/>
        <c:majorTickMark val="out"/>
        <c:minorTickMark val="none"/>
        <c:tickLblPos val="nextTo"/>
        <c:crossAx val="252252928"/>
        <c:crosses val="autoZero"/>
        <c:auto val="1"/>
        <c:lblAlgn val="ctr"/>
        <c:lblOffset val="100"/>
        <c:noMultiLvlLbl val="0"/>
      </c:catAx>
      <c:valAx>
        <c:axId val="252252928"/>
        <c:scaling>
          <c:orientation val="minMax"/>
          <c:max val="100000"/>
          <c:min val="86000"/>
        </c:scaling>
        <c:delete val="0"/>
        <c:axPos val="l"/>
        <c:majorGridlines/>
        <c:numFmt formatCode="#,##0" sourceLinked="1"/>
        <c:majorTickMark val="out"/>
        <c:minorTickMark val="none"/>
        <c:tickLblPos val="nextTo"/>
        <c:crossAx val="2522265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Series 1</c:v>
                </c:pt>
              </c:strCache>
            </c:strRef>
          </c:tx>
          <c:spPr>
            <a:ln>
              <a:noFill/>
            </a:ln>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100000</c:v>
                </c:pt>
                <c:pt idx="1">
                  <c:v>110000.00000000001</c:v>
                </c:pt>
                <c:pt idx="2">
                  <c:v>110000.00000000001</c:v>
                </c:pt>
                <c:pt idx="3">
                  <c:v>121000.00000000003</c:v>
                </c:pt>
                <c:pt idx="4">
                  <c:v>121000.00000000003</c:v>
                </c:pt>
                <c:pt idx="5">
                  <c:v>133100.00000000003</c:v>
                </c:pt>
                <c:pt idx="6">
                  <c:v>133100.00000000003</c:v>
                </c:pt>
                <c:pt idx="7">
                  <c:v>146410.00000000006</c:v>
                </c:pt>
                <c:pt idx="8">
                  <c:v>146410.00000000006</c:v>
                </c:pt>
                <c:pt idx="9">
                  <c:v>161051.00000000009</c:v>
                </c:pt>
                <c:pt idx="10">
                  <c:v>161051.00000000009</c:v>
                </c:pt>
              </c:numCache>
            </c:numRef>
          </c:val>
          <c:smooth val="0"/>
          <c:extLst>
            <c:ext xmlns:c16="http://schemas.microsoft.com/office/drawing/2014/chart" uri="{C3380CC4-5D6E-409C-BE32-E72D297353CC}">
              <c16:uniqueId val="{00000000-A9EA-4424-B2AC-48ED48F19771}"/>
            </c:ext>
          </c:extLst>
        </c:ser>
        <c:dLbls>
          <c:showLegendKey val="0"/>
          <c:showVal val="0"/>
          <c:showCatName val="0"/>
          <c:showSerName val="0"/>
          <c:showPercent val="0"/>
          <c:showBubbleSize val="0"/>
        </c:dLbls>
        <c:smooth val="0"/>
        <c:axId val="251829632"/>
        <c:axId val="251835520"/>
      </c:lineChart>
      <c:catAx>
        <c:axId val="251829632"/>
        <c:scaling>
          <c:orientation val="minMax"/>
        </c:scaling>
        <c:delete val="0"/>
        <c:axPos val="b"/>
        <c:numFmt formatCode="General" sourceLinked="1"/>
        <c:majorTickMark val="out"/>
        <c:minorTickMark val="none"/>
        <c:tickLblPos val="nextTo"/>
        <c:crossAx val="251835520"/>
        <c:crosses val="autoZero"/>
        <c:auto val="1"/>
        <c:lblAlgn val="ctr"/>
        <c:lblOffset val="100"/>
        <c:noMultiLvlLbl val="0"/>
      </c:catAx>
      <c:valAx>
        <c:axId val="251835520"/>
        <c:scaling>
          <c:orientation val="minMax"/>
          <c:max val="170000"/>
          <c:min val="100000"/>
        </c:scaling>
        <c:delete val="0"/>
        <c:axPos val="l"/>
        <c:majorGridlines/>
        <c:numFmt formatCode="#,##0" sourceLinked="1"/>
        <c:majorTickMark val="out"/>
        <c:minorTickMark val="none"/>
        <c:tickLblPos val="nextTo"/>
        <c:crossAx val="2518296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Series 1</c:v>
                </c:pt>
              </c:strCache>
            </c:strRef>
          </c:tx>
          <c:spPr>
            <a:ln w="50800"/>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100000</c:v>
                </c:pt>
                <c:pt idx="1">
                  <c:v>110000.00000000001</c:v>
                </c:pt>
                <c:pt idx="2">
                  <c:v>110000.00000000001</c:v>
                </c:pt>
                <c:pt idx="3">
                  <c:v>121000.00000000003</c:v>
                </c:pt>
                <c:pt idx="4">
                  <c:v>121000.00000000003</c:v>
                </c:pt>
                <c:pt idx="5">
                  <c:v>133100.00000000003</c:v>
                </c:pt>
                <c:pt idx="6">
                  <c:v>133100.00000000003</c:v>
                </c:pt>
                <c:pt idx="7">
                  <c:v>146410.00000000006</c:v>
                </c:pt>
                <c:pt idx="8">
                  <c:v>146410.00000000006</c:v>
                </c:pt>
                <c:pt idx="9">
                  <c:v>161051.00000000009</c:v>
                </c:pt>
                <c:pt idx="10">
                  <c:v>161051.00000000009</c:v>
                </c:pt>
              </c:numCache>
            </c:numRef>
          </c:val>
          <c:smooth val="0"/>
          <c:extLst>
            <c:ext xmlns:c16="http://schemas.microsoft.com/office/drawing/2014/chart" uri="{C3380CC4-5D6E-409C-BE32-E72D297353CC}">
              <c16:uniqueId val="{00000000-373B-4127-85A6-16337D594A4A}"/>
            </c:ext>
          </c:extLst>
        </c:ser>
        <c:dLbls>
          <c:showLegendKey val="0"/>
          <c:showVal val="0"/>
          <c:showCatName val="0"/>
          <c:showSerName val="0"/>
          <c:showPercent val="0"/>
          <c:showBubbleSize val="0"/>
        </c:dLbls>
        <c:smooth val="0"/>
        <c:axId val="251866112"/>
        <c:axId val="251937536"/>
      </c:lineChart>
      <c:catAx>
        <c:axId val="251866112"/>
        <c:scaling>
          <c:orientation val="minMax"/>
        </c:scaling>
        <c:delete val="0"/>
        <c:axPos val="b"/>
        <c:numFmt formatCode="General" sourceLinked="1"/>
        <c:majorTickMark val="out"/>
        <c:minorTickMark val="none"/>
        <c:tickLblPos val="nextTo"/>
        <c:crossAx val="251937536"/>
        <c:crosses val="autoZero"/>
        <c:auto val="1"/>
        <c:lblAlgn val="ctr"/>
        <c:lblOffset val="100"/>
        <c:noMultiLvlLbl val="0"/>
      </c:catAx>
      <c:valAx>
        <c:axId val="251937536"/>
        <c:scaling>
          <c:orientation val="minMax"/>
          <c:max val="170000"/>
          <c:min val="100000"/>
        </c:scaling>
        <c:delete val="0"/>
        <c:axPos val="l"/>
        <c:majorGridlines/>
        <c:numFmt formatCode="#,##0" sourceLinked="1"/>
        <c:majorTickMark val="out"/>
        <c:minorTickMark val="none"/>
        <c:tickLblPos val="nextTo"/>
        <c:crossAx val="2518661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
      <c:rotY val="10"/>
      <c:rAngAx val="1"/>
    </c:view3D>
    <c:floor>
      <c:thickness val="0"/>
      <c:spPr>
        <a:solidFill>
          <a:schemeClr val="accent4">
            <a:lumMod val="20000"/>
            <a:lumOff val="80000"/>
          </a:schemeClr>
        </a:solidFill>
      </c:spPr>
    </c:floor>
    <c:sideWall>
      <c:thickness val="0"/>
      <c:spPr>
        <a:solidFill>
          <a:schemeClr val="accent4">
            <a:lumMod val="20000"/>
            <a:lumOff val="80000"/>
          </a:schemeClr>
        </a:solidFill>
      </c:spPr>
    </c:sideWall>
    <c:backWall>
      <c:thickness val="0"/>
      <c:spPr>
        <a:solidFill>
          <a:schemeClr val="accent4">
            <a:lumMod val="20000"/>
            <a:lumOff val="80000"/>
          </a:schemeClr>
        </a:solidFill>
      </c:spPr>
    </c:backWall>
    <c:plotArea>
      <c:layout/>
      <c:bar3DChart>
        <c:barDir val="col"/>
        <c:grouping val="clustered"/>
        <c:varyColors val="0"/>
        <c:ser>
          <c:idx val="0"/>
          <c:order val="0"/>
          <c:tx>
            <c:strRef>
              <c:f>Sheet1!$B$1</c:f>
              <c:strCache>
                <c:ptCount val="1"/>
                <c:pt idx="0">
                  <c:v>Series 1</c:v>
                </c:pt>
              </c:strCache>
            </c:strRef>
          </c:tx>
          <c:invertIfNegative val="0"/>
          <c:dLbls>
            <c:dLbl>
              <c:idx val="0"/>
              <c:layout>
                <c:manualLayout>
                  <c:x val="1.2354346902842888E-2"/>
                  <c:y val="-3.0184941172072856E-3"/>
                </c:manualLayout>
              </c:layout>
              <c:spPr/>
              <c:txPr>
                <a:bodyPr/>
                <a:lstStyle/>
                <a:p>
                  <a:pPr>
                    <a:defRPr sz="1400" b="1">
                      <a:solidFill>
                        <a:srgbClr val="0070C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A0-4673-8795-99A018B5C2BB}"/>
                </c:ext>
              </c:extLst>
            </c:dLbl>
            <c:dLbl>
              <c:idx val="1"/>
              <c:layout>
                <c:manualLayout>
                  <c:x val="1.1365911011312679E-2"/>
                  <c:y val="-6.5034228107122187E-3"/>
                </c:manualLayout>
              </c:layout>
              <c:tx>
                <c:rich>
                  <a:bodyPr/>
                  <a:lstStyle/>
                  <a:p>
                    <a:pPr>
                      <a:defRPr sz="1400" b="1">
                        <a:solidFill>
                          <a:srgbClr val="0070C0"/>
                        </a:solidFill>
                      </a:defRPr>
                    </a:pPr>
                    <a:r>
                      <a:rPr lang="en-US" sz="1400" dirty="0">
                        <a:solidFill>
                          <a:srgbClr val="0070C0"/>
                        </a:solidFill>
                      </a:rPr>
                      <a:t>$1,769,227</a:t>
                    </a:r>
                    <a:endParaRPr lang="en-US" dirty="0"/>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A0-4673-8795-99A018B5C2BB}"/>
                </c:ext>
              </c:extLst>
            </c:dLbl>
            <c:dLbl>
              <c:idx val="2"/>
              <c:layout>
                <c:manualLayout>
                  <c:x val="8.0618468848671077E-3"/>
                  <c:y val="2.756828992495818E-3"/>
                </c:manualLayout>
              </c:layout>
              <c:tx>
                <c:rich>
                  <a:bodyPr/>
                  <a:lstStyle/>
                  <a:p>
                    <a:pPr>
                      <a:defRPr sz="1400" b="1">
                        <a:solidFill>
                          <a:srgbClr val="0070C0"/>
                        </a:solidFill>
                      </a:defRPr>
                    </a:pPr>
                    <a:r>
                      <a:rPr lang="en-US" sz="1400" dirty="0">
                        <a:solidFill>
                          <a:srgbClr val="0070C0"/>
                        </a:solidFill>
                      </a:rPr>
                      <a:t>$4,320,000</a:t>
                    </a:r>
                    <a:endParaRPr lang="en-US" dirty="0"/>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1A0-4673-8795-99A018B5C2BB}"/>
                </c:ext>
              </c:extLst>
            </c:dLbl>
            <c:spPr>
              <a:noFill/>
              <a:ln>
                <a:noFill/>
              </a:ln>
              <a:effectLst/>
            </c:spPr>
            <c:txPr>
              <a:bodyPr/>
              <a:lstStyle/>
              <a:p>
                <a:pPr>
                  <a:defRPr sz="1400">
                    <a:solidFill>
                      <a:srgbClr val="0070C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Contribution</c:v>
                </c:pt>
                <c:pt idx="1">
                  <c:v>Accumulation</c:v>
                </c:pt>
                <c:pt idx="2">
                  <c:v>Distribution</c:v>
                </c:pt>
              </c:strCache>
            </c:strRef>
          </c:cat>
          <c:val>
            <c:numRef>
              <c:f>Sheet1!$B$2:$B$4</c:f>
              <c:numCache>
                <c:formatCode>"$"#,##0_);[Red]\("$"#,##0\)</c:formatCode>
                <c:ptCount val="3"/>
                <c:pt idx="0">
                  <c:v>594000</c:v>
                </c:pt>
                <c:pt idx="1">
                  <c:v>1769000</c:v>
                </c:pt>
                <c:pt idx="2">
                  <c:v>4320000</c:v>
                </c:pt>
              </c:numCache>
            </c:numRef>
          </c:val>
          <c:extLst>
            <c:ext xmlns:c16="http://schemas.microsoft.com/office/drawing/2014/chart" uri="{C3380CC4-5D6E-409C-BE32-E72D297353CC}">
              <c16:uniqueId val="{00000003-B1A0-4673-8795-99A018B5C2BB}"/>
            </c:ext>
          </c:extLst>
        </c:ser>
        <c:dLbls>
          <c:showLegendKey val="0"/>
          <c:showVal val="0"/>
          <c:showCatName val="0"/>
          <c:showSerName val="0"/>
          <c:showPercent val="0"/>
          <c:showBubbleSize val="0"/>
        </c:dLbls>
        <c:gapWidth val="150"/>
        <c:shape val="cylinder"/>
        <c:axId val="253357440"/>
        <c:axId val="253359232"/>
        <c:axId val="0"/>
      </c:bar3DChart>
      <c:catAx>
        <c:axId val="253357440"/>
        <c:scaling>
          <c:orientation val="minMax"/>
        </c:scaling>
        <c:delete val="0"/>
        <c:axPos val="b"/>
        <c:numFmt formatCode="General" sourceLinked="0"/>
        <c:majorTickMark val="out"/>
        <c:minorTickMark val="none"/>
        <c:tickLblPos val="nextTo"/>
        <c:txPr>
          <a:bodyPr/>
          <a:lstStyle/>
          <a:p>
            <a:pPr>
              <a:defRPr b="1">
                <a:solidFill>
                  <a:srgbClr val="0070C0"/>
                </a:solidFill>
              </a:defRPr>
            </a:pPr>
            <a:endParaRPr lang="en-US"/>
          </a:p>
        </c:txPr>
        <c:crossAx val="253359232"/>
        <c:crosses val="autoZero"/>
        <c:auto val="1"/>
        <c:lblAlgn val="ctr"/>
        <c:lblOffset val="100"/>
        <c:noMultiLvlLbl val="0"/>
      </c:catAx>
      <c:valAx>
        <c:axId val="253359232"/>
        <c:scaling>
          <c:orientation val="minMax"/>
        </c:scaling>
        <c:delete val="0"/>
        <c:axPos val="l"/>
        <c:majorGridlines/>
        <c:numFmt formatCode="&quot;$&quot;#,##0_);[Red]\(&quot;$&quot;#,##0\)" sourceLinked="1"/>
        <c:majorTickMark val="out"/>
        <c:minorTickMark val="none"/>
        <c:tickLblPos val="nextTo"/>
        <c:txPr>
          <a:bodyPr/>
          <a:lstStyle/>
          <a:p>
            <a:pPr>
              <a:defRPr sz="1400" b="1">
                <a:solidFill>
                  <a:srgbClr val="0070C0"/>
                </a:solidFill>
              </a:defRPr>
            </a:pPr>
            <a:endParaRPr lang="en-US"/>
          </a:p>
        </c:txPr>
        <c:crossAx val="2533574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
      <c:rotY val="10"/>
      <c:rAngAx val="1"/>
    </c:view3D>
    <c:floor>
      <c:thickness val="0"/>
      <c:spPr>
        <a:solidFill>
          <a:schemeClr val="accent4">
            <a:lumMod val="20000"/>
            <a:lumOff val="80000"/>
          </a:schemeClr>
        </a:solidFill>
      </c:spPr>
    </c:floor>
    <c:sideWall>
      <c:thickness val="0"/>
      <c:spPr>
        <a:solidFill>
          <a:schemeClr val="accent4">
            <a:lumMod val="20000"/>
            <a:lumOff val="80000"/>
          </a:schemeClr>
        </a:solidFill>
      </c:spPr>
    </c:sideWall>
    <c:backWall>
      <c:thickness val="0"/>
      <c:spPr>
        <a:solidFill>
          <a:schemeClr val="accent4">
            <a:lumMod val="20000"/>
            <a:lumOff val="80000"/>
          </a:schemeClr>
        </a:solidFill>
      </c:spPr>
    </c:backWall>
    <c:plotArea>
      <c:layout/>
      <c:bar3DChart>
        <c:barDir val="col"/>
        <c:grouping val="clustered"/>
        <c:varyColors val="0"/>
        <c:ser>
          <c:idx val="0"/>
          <c:order val="0"/>
          <c:tx>
            <c:strRef>
              <c:f>Sheet1!$B$1</c:f>
              <c:strCache>
                <c:ptCount val="1"/>
                <c:pt idx="0">
                  <c:v>Series 1</c:v>
                </c:pt>
              </c:strCache>
            </c:strRef>
          </c:tx>
          <c:invertIfNegative val="0"/>
          <c:dLbls>
            <c:dLbl>
              <c:idx val="0"/>
              <c:layout>
                <c:manualLayout>
                  <c:x val="1.2354346902842888E-2"/>
                  <c:y val="-3.0184941172072856E-3"/>
                </c:manualLayout>
              </c:layout>
              <c:spPr/>
              <c:txPr>
                <a:bodyPr/>
                <a:lstStyle/>
                <a:p>
                  <a:pPr>
                    <a:defRPr sz="1400" b="1">
                      <a:solidFill>
                        <a:srgbClr val="0070C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01-4686-AB43-56D19D40EA59}"/>
                </c:ext>
              </c:extLst>
            </c:dLbl>
            <c:dLbl>
              <c:idx val="1"/>
              <c:layout>
                <c:manualLayout>
                  <c:x val="1.1365911011312679E-2"/>
                  <c:y val="-6.5034228107122187E-3"/>
                </c:manualLayout>
              </c:layout>
              <c:tx>
                <c:rich>
                  <a:bodyPr/>
                  <a:lstStyle/>
                  <a:p>
                    <a:pPr>
                      <a:defRPr sz="1400" b="1">
                        <a:solidFill>
                          <a:srgbClr val="0070C0"/>
                        </a:solidFill>
                      </a:defRPr>
                    </a:pPr>
                    <a:r>
                      <a:rPr lang="en-US" sz="1400" dirty="0">
                        <a:solidFill>
                          <a:srgbClr val="0070C0"/>
                        </a:solidFill>
                      </a:rPr>
                      <a:t>$1,769,227</a:t>
                    </a:r>
                    <a:endParaRPr lang="en-US" dirty="0">
                      <a:solidFill>
                        <a:srgbClr val="FF0000"/>
                      </a:solidFill>
                    </a:endParaRP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201-4686-AB43-56D19D40EA59}"/>
                </c:ext>
              </c:extLst>
            </c:dLbl>
            <c:dLbl>
              <c:idx val="2"/>
              <c:layout>
                <c:manualLayout>
                  <c:x val="6.588992746367435E-3"/>
                  <c:y val="8.5093388612839591E-3"/>
                </c:manualLayout>
              </c:layout>
              <c:tx>
                <c:rich>
                  <a:bodyPr/>
                  <a:lstStyle/>
                  <a:p>
                    <a:pPr>
                      <a:defRPr sz="1400" b="1">
                        <a:solidFill>
                          <a:srgbClr val="0070C0"/>
                        </a:solidFill>
                      </a:defRPr>
                    </a:pPr>
                    <a:r>
                      <a:rPr lang="en-US" sz="1400" dirty="0">
                        <a:solidFill>
                          <a:srgbClr val="0070C0"/>
                        </a:solidFill>
                      </a:rPr>
                      <a:t>$4,320,000</a:t>
                    </a:r>
                    <a:endParaRPr lang="en-US" dirty="0"/>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201-4686-AB43-56D19D40EA59}"/>
                </c:ext>
              </c:extLst>
            </c:dLbl>
            <c:spPr>
              <a:noFill/>
              <a:ln>
                <a:noFill/>
              </a:ln>
              <a:effectLst/>
            </c:spPr>
            <c:txPr>
              <a:bodyPr/>
              <a:lstStyle/>
              <a:p>
                <a:pPr>
                  <a:defRPr sz="1400">
                    <a:solidFill>
                      <a:srgbClr val="0070C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Contribution</c:v>
                </c:pt>
                <c:pt idx="1">
                  <c:v>Accumulation</c:v>
                </c:pt>
                <c:pt idx="2">
                  <c:v>Distribution</c:v>
                </c:pt>
              </c:strCache>
            </c:strRef>
          </c:cat>
          <c:val>
            <c:numRef>
              <c:f>Sheet1!$B$2:$B$4</c:f>
              <c:numCache>
                <c:formatCode>"$"#,##0_);[Red]\("$"#,##0\)</c:formatCode>
                <c:ptCount val="3"/>
                <c:pt idx="0">
                  <c:v>594000</c:v>
                </c:pt>
                <c:pt idx="1">
                  <c:v>1769000</c:v>
                </c:pt>
                <c:pt idx="2">
                  <c:v>4320000</c:v>
                </c:pt>
              </c:numCache>
            </c:numRef>
          </c:val>
          <c:extLst>
            <c:ext xmlns:c16="http://schemas.microsoft.com/office/drawing/2014/chart" uri="{C3380CC4-5D6E-409C-BE32-E72D297353CC}">
              <c16:uniqueId val="{00000003-8201-4686-AB43-56D19D40EA59}"/>
            </c:ext>
          </c:extLst>
        </c:ser>
        <c:dLbls>
          <c:showLegendKey val="0"/>
          <c:showVal val="0"/>
          <c:showCatName val="0"/>
          <c:showSerName val="0"/>
          <c:showPercent val="0"/>
          <c:showBubbleSize val="0"/>
        </c:dLbls>
        <c:gapWidth val="150"/>
        <c:shape val="cylinder"/>
        <c:axId val="253741696"/>
        <c:axId val="253751680"/>
        <c:axId val="0"/>
      </c:bar3DChart>
      <c:catAx>
        <c:axId val="253741696"/>
        <c:scaling>
          <c:orientation val="minMax"/>
        </c:scaling>
        <c:delete val="0"/>
        <c:axPos val="b"/>
        <c:numFmt formatCode="General" sourceLinked="0"/>
        <c:majorTickMark val="out"/>
        <c:minorTickMark val="none"/>
        <c:tickLblPos val="nextTo"/>
        <c:txPr>
          <a:bodyPr/>
          <a:lstStyle/>
          <a:p>
            <a:pPr>
              <a:defRPr b="1">
                <a:solidFill>
                  <a:srgbClr val="0070C0"/>
                </a:solidFill>
              </a:defRPr>
            </a:pPr>
            <a:endParaRPr lang="en-US"/>
          </a:p>
        </c:txPr>
        <c:crossAx val="253751680"/>
        <c:crosses val="autoZero"/>
        <c:auto val="1"/>
        <c:lblAlgn val="ctr"/>
        <c:lblOffset val="100"/>
        <c:noMultiLvlLbl val="0"/>
      </c:catAx>
      <c:valAx>
        <c:axId val="253751680"/>
        <c:scaling>
          <c:orientation val="minMax"/>
        </c:scaling>
        <c:delete val="0"/>
        <c:axPos val="l"/>
        <c:majorGridlines/>
        <c:numFmt formatCode="&quot;$&quot;#,##0_);[Red]\(&quot;$&quot;#,##0\)" sourceLinked="1"/>
        <c:majorTickMark val="out"/>
        <c:minorTickMark val="none"/>
        <c:tickLblPos val="nextTo"/>
        <c:txPr>
          <a:bodyPr/>
          <a:lstStyle/>
          <a:p>
            <a:pPr>
              <a:defRPr b="1">
                <a:solidFill>
                  <a:srgbClr val="0070C0"/>
                </a:solidFill>
              </a:defRPr>
            </a:pPr>
            <a:endParaRPr lang="en-US"/>
          </a:p>
        </c:txPr>
        <c:crossAx val="2537416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Sheet1!$B$5</c:f>
              <c:strCache>
                <c:ptCount val="1"/>
                <c:pt idx="0">
                  <c:v>Pre-Tax</c:v>
                </c:pt>
              </c:strCache>
            </c:strRef>
          </c:tx>
          <c:spPr>
            <a:noFill/>
            <a:ln>
              <a:noFill/>
            </a:ln>
          </c:spPr>
          <c:cat>
            <c:numRef>
              <c:f>Sheet1!$A$6:$A$35</c:f>
              <c:numCache>
                <c:formatCode>#,##0</c:formatCode>
                <c:ptCount val="30"/>
                <c:pt idx="0">
                  <c:v>61</c:v>
                </c:pt>
                <c:pt idx="1">
                  <c:v>62</c:v>
                </c:pt>
                <c:pt idx="2">
                  <c:v>63</c:v>
                </c:pt>
                <c:pt idx="3">
                  <c:v>64</c:v>
                </c:pt>
                <c:pt idx="4">
                  <c:v>65</c:v>
                </c:pt>
                <c:pt idx="5">
                  <c:v>66</c:v>
                </c:pt>
                <c:pt idx="6">
                  <c:v>67</c:v>
                </c:pt>
                <c:pt idx="7">
                  <c:v>68</c:v>
                </c:pt>
                <c:pt idx="8">
                  <c:v>69</c:v>
                </c:pt>
                <c:pt idx="9">
                  <c:v>70</c:v>
                </c:pt>
                <c:pt idx="10">
                  <c:v>71</c:v>
                </c:pt>
                <c:pt idx="11">
                  <c:v>72</c:v>
                </c:pt>
                <c:pt idx="12">
                  <c:v>73</c:v>
                </c:pt>
                <c:pt idx="13">
                  <c:v>74</c:v>
                </c:pt>
                <c:pt idx="14">
                  <c:v>75</c:v>
                </c:pt>
                <c:pt idx="15">
                  <c:v>76</c:v>
                </c:pt>
                <c:pt idx="16">
                  <c:v>77</c:v>
                </c:pt>
                <c:pt idx="17">
                  <c:v>78</c:v>
                </c:pt>
                <c:pt idx="18">
                  <c:v>79</c:v>
                </c:pt>
                <c:pt idx="19">
                  <c:v>80</c:v>
                </c:pt>
                <c:pt idx="20">
                  <c:v>81</c:v>
                </c:pt>
                <c:pt idx="21">
                  <c:v>82</c:v>
                </c:pt>
                <c:pt idx="22">
                  <c:v>83</c:v>
                </c:pt>
                <c:pt idx="23">
                  <c:v>84</c:v>
                </c:pt>
                <c:pt idx="24">
                  <c:v>85</c:v>
                </c:pt>
                <c:pt idx="25">
                  <c:v>86</c:v>
                </c:pt>
                <c:pt idx="26">
                  <c:v>87</c:v>
                </c:pt>
                <c:pt idx="27">
                  <c:v>88</c:v>
                </c:pt>
                <c:pt idx="28">
                  <c:v>89</c:v>
                </c:pt>
                <c:pt idx="29">
                  <c:v>90</c:v>
                </c:pt>
              </c:numCache>
            </c:numRef>
          </c:cat>
          <c:val>
            <c:numRef>
              <c:f>Sheet1!$B$6:$B$35</c:f>
              <c:numCache>
                <c:formatCode>#,##0</c:formatCode>
                <c:ptCount val="30"/>
                <c:pt idx="0">
                  <c:v>100000</c:v>
                </c:pt>
                <c:pt idx="1">
                  <c:v>104000</c:v>
                </c:pt>
                <c:pt idx="2">
                  <c:v>108160</c:v>
                </c:pt>
                <c:pt idx="3">
                  <c:v>112486.40000000001</c:v>
                </c:pt>
                <c:pt idx="4">
                  <c:v>116985.85600000001</c:v>
                </c:pt>
                <c:pt idx="5">
                  <c:v>121665.29024000002</c:v>
                </c:pt>
                <c:pt idx="6">
                  <c:v>126531.90184960002</c:v>
                </c:pt>
                <c:pt idx="7">
                  <c:v>131593.17792358404</c:v>
                </c:pt>
                <c:pt idx="8">
                  <c:v>136856.9050405274</c:v>
                </c:pt>
                <c:pt idx="9">
                  <c:v>142331.18124214851</c:v>
                </c:pt>
                <c:pt idx="10">
                  <c:v>148024.42849183446</c:v>
                </c:pt>
                <c:pt idx="11">
                  <c:v>153945.40563150783</c:v>
                </c:pt>
                <c:pt idx="12">
                  <c:v>160103.22185676816</c:v>
                </c:pt>
                <c:pt idx="13">
                  <c:v>166507.3507310389</c:v>
                </c:pt>
                <c:pt idx="14">
                  <c:v>173167.64476028047</c:v>
                </c:pt>
                <c:pt idx="15">
                  <c:v>180094.35055069168</c:v>
                </c:pt>
                <c:pt idx="16">
                  <c:v>187298.12457271936</c:v>
                </c:pt>
                <c:pt idx="17">
                  <c:v>194790.04955562815</c:v>
                </c:pt>
                <c:pt idx="18">
                  <c:v>202581.65153785329</c:v>
                </c:pt>
                <c:pt idx="19">
                  <c:v>210684.91759936744</c:v>
                </c:pt>
                <c:pt idx="20">
                  <c:v>219112.31430334214</c:v>
                </c:pt>
                <c:pt idx="21">
                  <c:v>227876.80687547583</c:v>
                </c:pt>
                <c:pt idx="22">
                  <c:v>236991.87915049487</c:v>
                </c:pt>
                <c:pt idx="23">
                  <c:v>246471.55431651467</c:v>
                </c:pt>
                <c:pt idx="24">
                  <c:v>256330.41648917526</c:v>
                </c:pt>
                <c:pt idx="25">
                  <c:v>266583.63314874226</c:v>
                </c:pt>
                <c:pt idx="26">
                  <c:v>277246.97847469198</c:v>
                </c:pt>
                <c:pt idx="27">
                  <c:v>288336.85761367966</c:v>
                </c:pt>
                <c:pt idx="28">
                  <c:v>299870.33191822685</c:v>
                </c:pt>
                <c:pt idx="29">
                  <c:v>311865.14519495593</c:v>
                </c:pt>
              </c:numCache>
            </c:numRef>
          </c:val>
          <c:extLst>
            <c:ext xmlns:c16="http://schemas.microsoft.com/office/drawing/2014/chart" uri="{C3380CC4-5D6E-409C-BE32-E72D297353CC}">
              <c16:uniqueId val="{00000000-4ABF-4725-BEEB-82E08817C195}"/>
            </c:ext>
          </c:extLst>
        </c:ser>
        <c:dLbls>
          <c:showLegendKey val="0"/>
          <c:showVal val="0"/>
          <c:showCatName val="0"/>
          <c:showSerName val="0"/>
          <c:showPercent val="0"/>
          <c:showBubbleSize val="0"/>
        </c:dLbls>
        <c:axId val="327342720"/>
        <c:axId val="327348608"/>
      </c:areaChart>
      <c:catAx>
        <c:axId val="327342720"/>
        <c:scaling>
          <c:orientation val="minMax"/>
        </c:scaling>
        <c:delete val="0"/>
        <c:axPos val="b"/>
        <c:numFmt formatCode="#,##0" sourceLinked="1"/>
        <c:majorTickMark val="out"/>
        <c:minorTickMark val="none"/>
        <c:tickLblPos val="nextTo"/>
        <c:txPr>
          <a:bodyPr/>
          <a:lstStyle/>
          <a:p>
            <a:pPr>
              <a:defRPr sz="1200" b="1">
                <a:latin typeface="Calibri" panose="020F0502020204030204" pitchFamily="34" charset="0"/>
                <a:cs typeface="Calibri" panose="020F0502020204030204" pitchFamily="34" charset="0"/>
              </a:defRPr>
            </a:pPr>
            <a:endParaRPr lang="en-US"/>
          </a:p>
        </c:txPr>
        <c:crossAx val="327348608"/>
        <c:crosses val="autoZero"/>
        <c:auto val="1"/>
        <c:lblAlgn val="ctr"/>
        <c:lblOffset val="100"/>
        <c:noMultiLvlLbl val="0"/>
      </c:catAx>
      <c:valAx>
        <c:axId val="327348608"/>
        <c:scaling>
          <c:orientation val="minMax"/>
          <c:max val="400000"/>
          <c:min val="0"/>
        </c:scaling>
        <c:delete val="0"/>
        <c:axPos val="l"/>
        <c:majorGridlines/>
        <c:numFmt formatCode="&quot;$&quot;#,##0" sourceLinked="0"/>
        <c:majorTickMark val="out"/>
        <c:minorTickMark val="none"/>
        <c:tickLblPos val="nextTo"/>
        <c:txPr>
          <a:bodyPr/>
          <a:lstStyle/>
          <a:p>
            <a:pPr>
              <a:defRPr sz="1400" b="1">
                <a:latin typeface="Calibri" panose="020F0502020204030204" pitchFamily="34" charset="0"/>
                <a:cs typeface="Calibri" panose="020F0502020204030204" pitchFamily="34" charset="0"/>
              </a:defRPr>
            </a:pPr>
            <a:endParaRPr lang="en-US"/>
          </a:p>
        </c:txPr>
        <c:crossAx val="327342720"/>
        <c:crosses val="autoZero"/>
        <c:crossBetween val="between"/>
      </c:valAx>
    </c:plotArea>
    <c:plotVisOnly val="1"/>
    <c:dispBlanksAs val="zero"/>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1D2BE-4197-43CD-BCD8-5B01FF533C55}" type="datetimeFigureOut">
              <a:rPr lang="en-PH" smtClean="0"/>
              <a:t>16/02/2021</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D4C59-2EDB-4B02-8C82-ACF68FDC7451}" type="slidenum">
              <a:rPr lang="en-PH" smtClean="0"/>
              <a:t>‹#›</a:t>
            </a:fld>
            <a:endParaRPr lang="en-PH"/>
          </a:p>
        </p:txBody>
      </p:sp>
    </p:spTree>
    <p:extLst>
      <p:ext uri="{BB962C8B-B14F-4D97-AF65-F5344CB8AC3E}">
        <p14:creationId xmlns:p14="http://schemas.microsoft.com/office/powerpoint/2010/main" val="277203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set the stage for how this comparison works. </a:t>
            </a:r>
          </a:p>
          <a:p>
            <a:pPr marL="171450" indent="-171450">
              <a:buFont typeface="Arial"/>
              <a:buChar char="•"/>
            </a:pPr>
            <a:r>
              <a:rPr lang="en-US" dirty="0"/>
              <a:t>We’ll illustrate Secure</a:t>
            </a:r>
            <a:r>
              <a:rPr lang="en-US" baseline="0" dirty="0"/>
              <a:t> Lifetime GUL-3 so that the death benefit and premiums are guaranteed to age 100.</a:t>
            </a:r>
          </a:p>
          <a:p>
            <a:pPr marL="171450" indent="-171450">
              <a:buFont typeface="Arial"/>
              <a:buChar char="•"/>
            </a:pPr>
            <a:r>
              <a:rPr lang="en-US" baseline="0" dirty="0"/>
              <a:t>Value+ Protector will be illustrated at 6.00% using the MLSB index and the guideline premium test.</a:t>
            </a:r>
          </a:p>
          <a:p>
            <a:pPr marL="171450" indent="-171450">
              <a:buFont typeface="Arial"/>
              <a:buChar char="•"/>
            </a:pPr>
            <a:r>
              <a:rPr lang="en-US" baseline="0" dirty="0"/>
              <a:t>All of the insureds in this example will be Males, using the Preferred-Non-Tobacco underwriting class.</a:t>
            </a:r>
          </a:p>
          <a:p>
            <a:pPr marL="171450" indent="-171450">
              <a:buFont typeface="Arial"/>
              <a:buChar char="•"/>
            </a:pPr>
            <a:r>
              <a:rPr lang="en-US" baseline="0" dirty="0"/>
              <a:t>All death benefits will be $500,000; using an Option A death benefit.</a:t>
            </a:r>
          </a:p>
          <a:p>
            <a:pPr marL="171450" indent="-171450">
              <a:buFont typeface="Arial"/>
              <a:buChar char="•"/>
            </a:pPr>
            <a:r>
              <a:rPr lang="en-US" baseline="0" dirty="0"/>
              <a:t>All premiums will be paid using Monthly Bank Draft, and will be paid on a continuous basis for the life of the illustration</a:t>
            </a:r>
          </a:p>
          <a:p>
            <a:pPr marL="171450" indent="-171450">
              <a:buFont typeface="Arial"/>
              <a:buChar char="•"/>
            </a:pPr>
            <a:r>
              <a:rPr lang="en-US" baseline="0" dirty="0"/>
              <a:t>So here’s how I created the numbers. I started by solving for the Secure Lifetime GUL-3 premium that guarantees the death benefit to age 100. Then I paid the exact same premium into the exact same death benefit using Value+ Protector, and compared the results. </a:t>
            </a:r>
          </a:p>
          <a:p>
            <a:pPr marL="0" indent="0">
              <a:buFont typeface="Arial"/>
              <a:buNone/>
            </a:pPr>
            <a:endParaRPr lang="en-US" baseline="0" dirty="0"/>
          </a:p>
          <a:p>
            <a:pPr marL="0" indent="0">
              <a:buFont typeface="Arial"/>
              <a:buNone/>
            </a:pPr>
            <a:r>
              <a:rPr lang="en-US" baseline="0" dirty="0"/>
              <a:t>Let’s look at how it turned out.</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17</a:t>
            </a:fld>
            <a:endParaRPr lang="en-US" dirty="0"/>
          </a:p>
        </p:txBody>
      </p:sp>
    </p:spTree>
    <p:extLst>
      <p:ext uri="{BB962C8B-B14F-4D97-AF65-F5344CB8AC3E}">
        <p14:creationId xmlns:p14="http://schemas.microsoft.com/office/powerpoint/2010/main" val="783491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now let’s see what happens if we apply one of the principles of indexing</a:t>
            </a:r>
            <a:r>
              <a:rPr lang="en-US" baseline="0" dirty="0"/>
              <a:t> in an insurance product. We’ll take those exact same returns, but we’ll give them a 10% cap and a 0% floor, and see what happens.</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35</a:t>
            </a:fld>
            <a:endParaRPr lang="en-US" dirty="0"/>
          </a:p>
        </p:txBody>
      </p:sp>
    </p:spTree>
    <p:extLst>
      <p:ext uri="{BB962C8B-B14F-4D97-AF65-F5344CB8AC3E}">
        <p14:creationId xmlns:p14="http://schemas.microsoft.com/office/powerpoint/2010/main" val="37392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12.78% return is capped at 10%.</a:t>
            </a:r>
          </a:p>
          <a:p>
            <a:r>
              <a:rPr lang="en-US" dirty="0"/>
              <a:t>And the 23.45% return is capped at 10%.</a:t>
            </a:r>
          </a:p>
          <a:p>
            <a:r>
              <a:rPr lang="en-US" dirty="0"/>
              <a:t>And the 38.49% negative return has</a:t>
            </a:r>
            <a:r>
              <a:rPr lang="en-US" baseline="0" dirty="0"/>
              <a:t> a floor of 0%.</a:t>
            </a:r>
          </a:p>
          <a:p>
            <a:endParaRPr lang="en-US" baseline="0" dirty="0"/>
          </a:p>
          <a:p>
            <a:r>
              <a:rPr lang="en-US" baseline="0" dirty="0"/>
              <a:t>Look at what happened.</a:t>
            </a:r>
          </a:p>
          <a:p>
            <a:endParaRPr lang="en-US" baseline="0" dirty="0"/>
          </a:p>
          <a:p>
            <a:r>
              <a:rPr lang="en-US" baseline="0" dirty="0"/>
              <a:t>When the returns are run forward, the $61,522 increased by $344,770 to $406,292!</a:t>
            </a:r>
          </a:p>
          <a:p>
            <a:r>
              <a:rPr lang="en-US" baseline="0" dirty="0"/>
              <a:t>And the $139,187 negative increased by $418,622 to become a $279,435 positive balance!</a:t>
            </a:r>
          </a:p>
          <a:p>
            <a:endParaRPr lang="en-US" baseline="0" dirty="0"/>
          </a:p>
          <a:p>
            <a:r>
              <a:rPr lang="en-US" baseline="0" dirty="0"/>
              <a:t>So you started with $1 million, took out $1 million, and still had either $406,000 or $279,000 remaining!</a:t>
            </a:r>
          </a:p>
          <a:p>
            <a:endParaRPr lang="en-US" baseline="0" dirty="0"/>
          </a:p>
          <a:p>
            <a:r>
              <a:rPr lang="en-US" baseline="0" dirty="0"/>
              <a:t>This is sort of like comparing the difference of an unprotected portfolio to one that’s protected by caps and floors.</a:t>
            </a:r>
          </a:p>
          <a:p>
            <a:r>
              <a:rPr lang="en-US" baseline="0" dirty="0"/>
              <a:t>Notice that it’s not as much about keeping your upside potential during retirement, as it is about reducing or eliminating the impact of the downside risk.</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36</a:t>
            </a:fld>
            <a:endParaRPr lang="en-US" dirty="0"/>
          </a:p>
        </p:txBody>
      </p:sp>
    </p:spTree>
    <p:extLst>
      <p:ext uri="{BB962C8B-B14F-4D97-AF65-F5344CB8AC3E}">
        <p14:creationId xmlns:p14="http://schemas.microsoft.com/office/powerpoint/2010/main" val="352095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the same grid on the left again… no changes.</a:t>
            </a:r>
          </a:p>
          <a:p>
            <a:endParaRPr lang="en-US" baseline="0" dirty="0"/>
          </a:p>
          <a:p>
            <a:r>
              <a:rPr lang="en-US" baseline="0" dirty="0"/>
              <a:t>Sometimes I hear people say “But the insurance company always keeps it’s hands on a few levers, and one that everyone worries about is the Cap Rates. What if the insurance company lowers the Cap Rate?”</a:t>
            </a:r>
          </a:p>
          <a:p>
            <a:endParaRPr lang="en-US" baseline="0" dirty="0"/>
          </a:p>
          <a:p>
            <a:r>
              <a:rPr lang="en-US" baseline="0" dirty="0"/>
              <a:t>So in this example, I’m going to run the exact same example, but I’m going to lower the cap rate from 10% to just 2% to see what happens.</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37</a:t>
            </a:fld>
            <a:endParaRPr lang="en-US" dirty="0"/>
          </a:p>
        </p:txBody>
      </p:sp>
    </p:spTree>
    <p:extLst>
      <p:ext uri="{BB962C8B-B14F-4D97-AF65-F5344CB8AC3E}">
        <p14:creationId xmlns:p14="http://schemas.microsoft.com/office/powerpoint/2010/main" val="2129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in this example, I’m going to run the exact same example, but I’m going to lower the cap rate from 10% to just 2% to see what happens.</a:t>
            </a:r>
          </a:p>
          <a:p>
            <a:r>
              <a:rPr lang="en-US" baseline="0" dirty="0"/>
              <a:t>Now the 12.78% turns into just 2%</a:t>
            </a:r>
          </a:p>
          <a:p>
            <a:r>
              <a:rPr lang="en-US" baseline="0" dirty="0"/>
              <a:t>Same with the 23.45%</a:t>
            </a:r>
          </a:p>
          <a:p>
            <a:r>
              <a:rPr lang="en-US" baseline="0" dirty="0"/>
              <a:t>And the 38.49% negative still had its 0% floor.</a:t>
            </a:r>
          </a:p>
          <a:p>
            <a:endParaRPr lang="en-US" baseline="0" dirty="0"/>
          </a:p>
          <a:p>
            <a:r>
              <a:rPr lang="en-US" baseline="0" dirty="0"/>
              <a:t>So none of the returns on the right exceed 2%.</a:t>
            </a:r>
          </a:p>
          <a:p>
            <a:r>
              <a:rPr lang="en-US" baseline="0" dirty="0"/>
              <a:t>Look what happened.</a:t>
            </a:r>
          </a:p>
          <a:p>
            <a:r>
              <a:rPr lang="en-US" baseline="0" dirty="0"/>
              <a:t>The $61,522 was still increased by $18,459 to $79,981.</a:t>
            </a:r>
          </a:p>
          <a:p>
            <a:r>
              <a:rPr lang="en-US" baseline="0" dirty="0"/>
              <a:t>And the $139,187 negative was increased by $195,799 to become a $56,612 positive balance.</a:t>
            </a:r>
          </a:p>
          <a:p>
            <a:endParaRPr lang="en-US" baseline="0" dirty="0"/>
          </a:p>
          <a:p>
            <a:r>
              <a:rPr lang="en-US" baseline="0" dirty="0"/>
              <a:t>That’s pretty incredible, and it underscores that, during distribution, it’s not so much about the upside potential as it is about the reduction or elimination of the downside risk.</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38</a:t>
            </a:fld>
            <a:endParaRPr lang="en-US" dirty="0"/>
          </a:p>
        </p:txBody>
      </p:sp>
    </p:spTree>
    <p:extLst>
      <p:ext uri="{BB962C8B-B14F-4D97-AF65-F5344CB8AC3E}">
        <p14:creationId xmlns:p14="http://schemas.microsoft.com/office/powerpoint/2010/main" val="909340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understand these indexing principles, check this out.</a:t>
            </a:r>
          </a:p>
          <a:p>
            <a:r>
              <a:rPr lang="en-US" dirty="0"/>
              <a:t>Your</a:t>
            </a:r>
            <a:r>
              <a:rPr lang="en-US" baseline="0" dirty="0"/>
              <a:t> clients can now access AIG’s cash accumulation IUL on a Non-Medical basis, subject to certain limits.</a:t>
            </a:r>
          </a:p>
          <a:p>
            <a:endParaRPr lang="en-US" baseline="0" dirty="0"/>
          </a:p>
          <a:p>
            <a:pPr marL="228600" indent="-228600">
              <a:buFont typeface="+mj-lt"/>
              <a:buAutoNum type="arabicPeriod"/>
            </a:pPr>
            <a:r>
              <a:rPr lang="en-US" baseline="0" dirty="0"/>
              <a:t>It’s only available on our Max Accumulator IUL… it’s not available on Value+ Protector.</a:t>
            </a:r>
          </a:p>
          <a:p>
            <a:pPr marL="228600" indent="-228600">
              <a:buFont typeface="+mj-lt"/>
              <a:buAutoNum type="arabicPeriod"/>
            </a:pPr>
            <a:r>
              <a:rPr lang="en-US" baseline="0" dirty="0"/>
              <a:t>It’s only available on issue ages up-to-and-including age 50</a:t>
            </a:r>
          </a:p>
          <a:p>
            <a:pPr marL="228600" indent="-228600">
              <a:buFont typeface="+mj-lt"/>
              <a:buAutoNum type="arabicPeriod"/>
            </a:pPr>
            <a:r>
              <a:rPr lang="en-US" baseline="0" dirty="0"/>
              <a:t>All “standard” underwriting classes are available for both tobacco and non-tobacco. We used to have Standard Non-Tobacco and Standard Tobacco as the best classes you were eligible for. Now it’s available for Preferred Tobacco, Preferred Non-Tobacco, and Preferred Plus Non-Tobacco</a:t>
            </a:r>
          </a:p>
          <a:p>
            <a:pPr marL="228600" indent="-228600">
              <a:buFont typeface="+mj-lt"/>
              <a:buAutoNum type="arabicPeriod"/>
            </a:pPr>
            <a:r>
              <a:rPr lang="en-US" baseline="0" dirty="0"/>
              <a:t>Because we have a rate band that changes at $500,000, the maximum death benefit eligible for the Non-Medical program is death benefits </a:t>
            </a:r>
            <a:r>
              <a:rPr lang="en-US" u="sng" baseline="0" dirty="0"/>
              <a:t>under $500,000</a:t>
            </a:r>
            <a:r>
              <a:rPr lang="en-US" u="none" baseline="0" dirty="0"/>
              <a:t>. So the maximum death benefit is $499,999. The caveat is that this maximum available death benefit is based on all death benefits issued through AIG companies within the prior 12 months. So, for example, if you purchased a $200,000 term policy 8 months ago, your maximum death benefit would be the remaining $299,999 that gets you to a total of $499,999. However, if the most recent policy you had issued with an AIG company was more than 12 months ago, you’re eligible for the entire $499,999.</a:t>
            </a:r>
          </a:p>
          <a:p>
            <a:pPr marL="228600" indent="-228600">
              <a:buFont typeface="+mj-lt"/>
              <a:buAutoNum type="arabicPeriod"/>
            </a:pPr>
            <a:r>
              <a:rPr lang="en-US" u="none" baseline="0" dirty="0"/>
              <a:t>Because it’s a non-medical program, we don’t require any labs, fluids, </a:t>
            </a:r>
            <a:r>
              <a:rPr lang="en-US" u="none" baseline="0" dirty="0" err="1"/>
              <a:t>paramed</a:t>
            </a:r>
            <a:r>
              <a:rPr lang="en-US" u="none" baseline="0" dirty="0"/>
              <a:t> exams, physical exams, or </a:t>
            </a:r>
            <a:r>
              <a:rPr lang="en-US" u="none" baseline="0" dirty="0" err="1"/>
              <a:t>APS’s</a:t>
            </a:r>
            <a:r>
              <a:rPr lang="en-US" u="none" baseline="0" dirty="0"/>
              <a:t>. </a:t>
            </a:r>
          </a:p>
          <a:p>
            <a:pPr marL="228600" indent="-228600">
              <a:buFont typeface="+mj-lt"/>
              <a:buAutoNum type="arabicPeriod"/>
            </a:pPr>
            <a:r>
              <a:rPr lang="en-US" u="none" baseline="0" dirty="0"/>
              <a:t>We will require a completed Part-B of the application, which is often completed over the phone by one of our professional tele-interviewers. The rest of our information comes from database sources such as </a:t>
            </a:r>
            <a:r>
              <a:rPr lang="en-US" u="none" baseline="0" dirty="0" err="1"/>
              <a:t>MIB</a:t>
            </a:r>
            <a:r>
              <a:rPr lang="en-US" u="none" baseline="0" dirty="0"/>
              <a:t>, a prescription drug database, and the applicant’s MVR (Motor Vehicle Record).</a:t>
            </a:r>
          </a:p>
          <a:p>
            <a:pPr marL="228600" indent="-228600">
              <a:buFont typeface="+mj-lt"/>
              <a:buAutoNum type="arabicPeriod"/>
            </a:pPr>
            <a:r>
              <a:rPr lang="en-US" u="none" baseline="0" dirty="0"/>
              <a:t>And the Accelerated Access Solution Chronic Illness rider is also available as part of this Non-Medical program.</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39</a:t>
            </a:fld>
            <a:endParaRPr lang="en-US" dirty="0"/>
          </a:p>
        </p:txBody>
      </p:sp>
    </p:spTree>
    <p:extLst>
      <p:ext uri="{BB962C8B-B14F-4D97-AF65-F5344CB8AC3E}">
        <p14:creationId xmlns:p14="http://schemas.microsoft.com/office/powerpoint/2010/main" val="1065534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as of May 1, 2018</a:t>
            </a:r>
          </a:p>
          <a:p>
            <a:endParaRPr lang="en-US" dirty="0"/>
          </a:p>
          <a:p>
            <a:r>
              <a:rPr lang="en-US" dirty="0"/>
              <a:t>So</a:t>
            </a:r>
            <a:r>
              <a:rPr lang="en-US" baseline="0" dirty="0"/>
              <a:t> let’s think about how much money your clients can contribute under this non-medical program.</a:t>
            </a:r>
          </a:p>
          <a:p>
            <a:endParaRPr lang="en-US" baseline="0" dirty="0"/>
          </a:p>
          <a:p>
            <a:r>
              <a:rPr lang="en-US" dirty="0"/>
              <a:t>Here you can see a summary of the maximum monthly</a:t>
            </a:r>
            <a:r>
              <a:rPr lang="en-US" baseline="0" dirty="0"/>
              <a:t> premiums your client can contribute at different ages and different underwriting classes. These are the MALE premiums. On the next slide you’ll see the FEMALE premiums.</a:t>
            </a:r>
          </a:p>
          <a:p>
            <a:endParaRPr lang="en-US" baseline="0" dirty="0"/>
          </a:p>
          <a:p>
            <a:r>
              <a:rPr lang="en-US" baseline="0" dirty="0"/>
              <a:t>All of these illustrations assume Option B, and include the AAS rider for 100% of the death benefit, using the Per Diem option.</a:t>
            </a:r>
          </a:p>
          <a:p>
            <a:endParaRPr lang="en-US" baseline="0" dirty="0"/>
          </a:p>
          <a:p>
            <a:r>
              <a:rPr lang="en-US" baseline="0" dirty="0"/>
              <a:t>As you can see, the contributions can be significant. </a:t>
            </a:r>
          </a:p>
          <a:p>
            <a:r>
              <a:rPr lang="en-US" baseline="0" dirty="0"/>
              <a:t>A 25-year-old can contribute monthly premiums of over $894 per month; almost $11,000 per year.</a:t>
            </a:r>
          </a:p>
          <a:p>
            <a:r>
              <a:rPr lang="en-US" baseline="0" dirty="0"/>
              <a:t>A 40-year-old can contribute monthly premiums of over $1,570 per month; over $18,000 per year.</a:t>
            </a:r>
          </a:p>
          <a:p>
            <a:r>
              <a:rPr lang="en-US" baseline="0" dirty="0"/>
              <a:t>A 50-year-old can contribute around $2,300 per month, or about $27,000 per year.</a:t>
            </a:r>
          </a:p>
          <a:p>
            <a:r>
              <a:rPr lang="en-US" baseline="0" dirty="0"/>
              <a:t>All without taking a physical exam.</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40</a:t>
            </a:fld>
            <a:endParaRPr lang="en-US" dirty="0"/>
          </a:p>
        </p:txBody>
      </p:sp>
    </p:spTree>
    <p:extLst>
      <p:ext uri="{BB962C8B-B14F-4D97-AF65-F5344CB8AC3E}">
        <p14:creationId xmlns:p14="http://schemas.microsoft.com/office/powerpoint/2010/main" val="1331310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as of May 1,</a:t>
            </a:r>
            <a:r>
              <a:rPr lang="en-US" baseline="0" dirty="0"/>
              <a:t> 2018.</a:t>
            </a:r>
          </a:p>
          <a:p>
            <a:endParaRPr lang="en-US" baseline="0" dirty="0"/>
          </a:p>
          <a:p>
            <a:r>
              <a:rPr lang="en-US" dirty="0"/>
              <a:t>But almost more exciting than</a:t>
            </a:r>
            <a:r>
              <a:rPr lang="en-US" baseline="0" dirty="0"/>
              <a:t> the premiums is seeing the possible income distributions using policy loans and withdrawals.</a:t>
            </a:r>
          </a:p>
          <a:p>
            <a:endParaRPr lang="en-US" baseline="0" dirty="0"/>
          </a:p>
          <a:p>
            <a:r>
              <a:rPr lang="en-US" baseline="0" dirty="0"/>
              <a:t>In this chart we show the Max Accumulator+, funded with the premiums you saw on the prior slide to age 70, and then solving for income distributions for 20 years from age 71 to age 90.</a:t>
            </a:r>
          </a:p>
          <a:p>
            <a:endParaRPr lang="en-US" baseline="0" dirty="0"/>
          </a:p>
          <a:p>
            <a:r>
              <a:rPr lang="en-US" baseline="0" dirty="0"/>
              <a:t>So, on the prior slide a 25-year-old male Preferred-Plus could pay premiums of over $890 per month under the non-medical program. The illustration calculated projected distributions of $371,000 for 20 years – A total of over $7.4million – income-tax-free from age 71 to age 90.</a:t>
            </a:r>
          </a:p>
          <a:p>
            <a:endParaRPr lang="en-US" baseline="0" dirty="0"/>
          </a:p>
          <a:p>
            <a:r>
              <a:rPr lang="en-US" baseline="0" dirty="0"/>
              <a:t>A male, age 40, in the Standard Non-Tobacco band could have contributed up to $1,580 per month, and the illustration shows projected 20-year income of $182,000 per year… a total of over $3.6 million income-tax-free.</a:t>
            </a:r>
          </a:p>
          <a:p>
            <a:endParaRPr lang="en-US" baseline="0" dirty="0"/>
          </a:p>
          <a:p>
            <a:r>
              <a:rPr lang="en-US" baseline="0" dirty="0"/>
              <a:t>This is the opportunity this non-medical program can present for your clients.</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41</a:t>
            </a:fld>
            <a:endParaRPr lang="en-US" dirty="0"/>
          </a:p>
        </p:txBody>
      </p:sp>
    </p:spTree>
    <p:extLst>
      <p:ext uri="{BB962C8B-B14F-4D97-AF65-F5344CB8AC3E}">
        <p14:creationId xmlns:p14="http://schemas.microsoft.com/office/powerpoint/2010/main" val="2165611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as of May 1,</a:t>
            </a:r>
            <a:r>
              <a:rPr lang="en-US" baseline="0" dirty="0"/>
              <a:t> 2018.</a:t>
            </a:r>
          </a:p>
          <a:p>
            <a:endParaRPr lang="en-US" baseline="0" dirty="0"/>
          </a:p>
          <a:p>
            <a:r>
              <a:rPr lang="en-US" dirty="0"/>
              <a:t>Here you can see a summary of the maximum monthly</a:t>
            </a:r>
            <a:r>
              <a:rPr lang="en-US" baseline="0" dirty="0"/>
              <a:t> premiums your client can contribute at different ages and different underwriting classes, except these are based on FEMALE premiums. </a:t>
            </a:r>
          </a:p>
          <a:p>
            <a:endParaRPr lang="en-US" baseline="0" dirty="0"/>
          </a:p>
          <a:p>
            <a:r>
              <a:rPr lang="en-US" baseline="0" dirty="0"/>
              <a:t>All of these illustrations are also run using Option B, and include the AAS rider for 100% of the death benefit, using the Per Diem option.</a:t>
            </a:r>
          </a:p>
          <a:p>
            <a:endParaRPr lang="en-US" baseline="0" dirty="0"/>
          </a:p>
          <a:p>
            <a:r>
              <a:rPr lang="en-US" baseline="0" dirty="0"/>
              <a:t>Again, the contribution amounts are significant.</a:t>
            </a:r>
          </a:p>
          <a:p>
            <a:r>
              <a:rPr lang="en-US" baseline="0" dirty="0"/>
              <a:t>At age 25, $655 per month is over $7,800 per year</a:t>
            </a:r>
          </a:p>
          <a:p>
            <a:r>
              <a:rPr lang="en-US" baseline="0" dirty="0"/>
              <a:t>At 40, $1,100 per month is $13,000 per year.</a:t>
            </a:r>
          </a:p>
          <a:p>
            <a:r>
              <a:rPr lang="en-US" baseline="0" dirty="0"/>
              <a:t>At age 50, $1,750 per month is $21,000 per year.</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42</a:t>
            </a:fld>
            <a:endParaRPr lang="en-US" dirty="0"/>
          </a:p>
        </p:txBody>
      </p:sp>
    </p:spTree>
    <p:extLst>
      <p:ext uri="{BB962C8B-B14F-4D97-AF65-F5344CB8AC3E}">
        <p14:creationId xmlns:p14="http://schemas.microsoft.com/office/powerpoint/2010/main" val="2890154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as of May 1,</a:t>
            </a:r>
            <a:r>
              <a:rPr lang="en-US" baseline="0" dirty="0"/>
              <a:t> 2018.</a:t>
            </a:r>
          </a:p>
          <a:p>
            <a:endParaRPr lang="en-US" baseline="0" dirty="0"/>
          </a:p>
          <a:p>
            <a:r>
              <a:rPr lang="en-US" dirty="0"/>
              <a:t>And here you can see the income opportunities these</a:t>
            </a:r>
            <a:r>
              <a:rPr lang="en-US" baseline="0" dirty="0"/>
              <a:t> non-medical contributions can generate.</a:t>
            </a:r>
          </a:p>
          <a:p>
            <a:r>
              <a:rPr lang="en-US" baseline="0" dirty="0"/>
              <a:t>A 35-year-old preferred tobacco user could pay premiums up to $950 per month. Total premiums to age 70 would be just under $400,000. Then the projected retirement income distributions could be $152,000 per year for 20 years… a total of over $3 million.</a:t>
            </a:r>
          </a:p>
          <a:p>
            <a:endParaRPr lang="en-US" baseline="0" dirty="0"/>
          </a:p>
          <a:p>
            <a:r>
              <a:rPr lang="en-US" baseline="0" dirty="0"/>
              <a:t>Meanwhile a 50-year-old Preferred Non-Tobacco could contribute $1,772 per month and generate a projected tax-free income of $50,000 per year… a total of $1 million!</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43</a:t>
            </a:fld>
            <a:endParaRPr lang="en-US" dirty="0"/>
          </a:p>
        </p:txBody>
      </p:sp>
    </p:spTree>
    <p:extLst>
      <p:ext uri="{BB962C8B-B14F-4D97-AF65-F5344CB8AC3E}">
        <p14:creationId xmlns:p14="http://schemas.microsoft.com/office/powerpoint/2010/main" val="337897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leave you with one last idea</a:t>
            </a:r>
            <a:r>
              <a:rPr lang="en-US" baseline="0" dirty="0"/>
              <a:t> that I like to call the “Single-Premium Safety-Net.”</a:t>
            </a:r>
          </a:p>
          <a:p>
            <a:endParaRPr lang="en-US" baseline="0" dirty="0"/>
          </a:p>
          <a:p>
            <a:r>
              <a:rPr lang="en-US" baseline="0" dirty="0"/>
              <a:t>If you encounter clients that seem to be financial secure, and have money set aside, invested conservatively, as their “safety net,” you might ask them: “What would you be most concerned about happening during your retirement that would require you to access your Safety Net?”</a:t>
            </a:r>
          </a:p>
          <a:p>
            <a:r>
              <a:rPr lang="en-US" baseline="0" dirty="0"/>
              <a:t>Many of them will tell you “It would be for the nursing home expenses.”</a:t>
            </a:r>
          </a:p>
          <a:p>
            <a:endParaRPr lang="en-US" baseline="0" dirty="0"/>
          </a:p>
          <a:p>
            <a:r>
              <a:rPr lang="en-US" baseline="0" dirty="0"/>
              <a:t>When that happens, you might suggest that they consider putting some of that “safety net” money into a single-premium IUL policy. </a:t>
            </a:r>
          </a:p>
          <a:p>
            <a:endParaRPr lang="en-US" baseline="0" dirty="0"/>
          </a:p>
          <a:p>
            <a:r>
              <a:rPr lang="en-US" baseline="0" dirty="0"/>
              <a:t>Typically this kind of funding will create a Modified Endowment Contract, or a MEC. Be sure that you’re knowledgeable about the implications of a MEC policy before discussing this concept with your clients.</a:t>
            </a:r>
          </a:p>
          <a:p>
            <a:endParaRPr lang="en-US" baseline="0" dirty="0"/>
          </a:p>
          <a:p>
            <a:r>
              <a:rPr lang="en-US" baseline="0" dirty="0"/>
              <a:t>As a Modified Endowment Contract, all of the funds grow tax-deferred. That means that if your client never needs to access their safety net, they won’t pay tax on it. They’ll only pay tax on loans or withdrawals if they take any.</a:t>
            </a:r>
          </a:p>
          <a:p>
            <a:endParaRPr lang="en-US" baseline="0" dirty="0"/>
          </a:p>
          <a:p>
            <a:r>
              <a:rPr lang="en-US" baseline="0" dirty="0"/>
              <a:t>This means that you can eliminate the income tax and capital gains tax concerns they may have had with their Safety Net assets. Before those assets were placed inside of the IUL policy, it’s likely that their annual growth was being taxed </a:t>
            </a:r>
            <a:r>
              <a:rPr lang="en-US" u="sng" baseline="0" dirty="0"/>
              <a:t>whether or not they withdrew anything</a:t>
            </a:r>
            <a:r>
              <a:rPr lang="en-US" u="none" baseline="0" dirty="0"/>
              <a:t>! With a MEC policy, they only pay tax IF they withdraw any of the funds.</a:t>
            </a:r>
          </a:p>
          <a:p>
            <a:endParaRPr lang="en-US" u="none" baseline="0" dirty="0"/>
          </a:p>
          <a:p>
            <a:r>
              <a:rPr lang="en-US" u="none" baseline="0" dirty="0"/>
              <a:t>And, because it’s a life insurance policy, when the insured dies the death benefit passes to the beneficiaries income-tax-free.</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44</a:t>
            </a:fld>
            <a:endParaRPr lang="en-US" dirty="0"/>
          </a:p>
        </p:txBody>
      </p:sp>
    </p:spTree>
    <p:extLst>
      <p:ext uri="{BB962C8B-B14F-4D97-AF65-F5344CB8AC3E}">
        <p14:creationId xmlns:p14="http://schemas.microsoft.com/office/powerpoint/2010/main" val="127162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255">
              <a:defRPr/>
            </a:pPr>
            <a:r>
              <a:rPr lang="en-US" altLang="en-US" sz="900" b="1" i="1" dirty="0">
                <a:ea typeface="ＭＳ Ｐゴシック" panose="020B0600070205080204" pitchFamily="34" charset="-128"/>
                <a:cs typeface="Arial" panose="020B0604020202020204" pitchFamily="34" charset="0"/>
              </a:rPr>
              <a:t>This slide is identical to the next slide, but shows looks incorrect on this slide, but is visible on the next (hidden) slide. The overlapping text reveals perfectly when running in Slide Show Mode during a presentation. The script for both slides will be identical. All of the overlapping text on this slide can be easily seen on the next slide, which prints in a printed version, but the next slide does not appear in Slide Show Mode. Please do not delete the next slide!</a:t>
            </a:r>
          </a:p>
          <a:p>
            <a:pPr defTabSz="939255">
              <a:defRPr/>
            </a:pPr>
            <a:endParaRPr lang="en-US" altLang="en-US" sz="900" b="1" i="1" dirty="0">
              <a:ea typeface="ＭＳ Ｐゴシック" panose="020B0600070205080204" pitchFamily="34" charset="-128"/>
              <a:cs typeface="Arial" panose="020B0604020202020204" pitchFamily="34" charset="0"/>
            </a:endParaRPr>
          </a:p>
          <a:p>
            <a:pPr>
              <a:defRPr/>
            </a:pPr>
            <a:r>
              <a:rPr lang="en-US" sz="900" dirty="0"/>
              <a:t>To get the conversation started, I simply write $5, $10, and $20 on the corner of the napkin or piece of paper. I then tell my prospect that this represents their retirement plan. (Remember how we just noticed, in Darren’s case study, that the accumulation was more than double the contribution, and the distribution was nearly double the accumulation?) </a:t>
            </a:r>
          </a:p>
          <a:p>
            <a:pPr>
              <a:defRPr/>
            </a:pPr>
            <a:endParaRPr lang="en-US" sz="900" dirty="0"/>
          </a:p>
          <a:p>
            <a:pPr>
              <a:defRPr/>
            </a:pPr>
            <a:r>
              <a:rPr lang="en-US" sz="900" dirty="0"/>
              <a:t>I go on to tell them that every dollar of their retirement goes through three phases: the contribution phase, the accumulation phase, and the distribution phase. For purposes of our conversation I’m going to represent the contribution phase with the $5, the accumulation phase with the $10, and the distribution phase with the $20.</a:t>
            </a:r>
          </a:p>
          <a:p>
            <a:pPr>
              <a:defRPr/>
            </a:pPr>
            <a:endParaRPr lang="en-US" sz="900" dirty="0"/>
          </a:p>
          <a:p>
            <a:pPr>
              <a:defRPr/>
            </a:pPr>
            <a:r>
              <a:rPr lang="en-US" sz="900" dirty="0"/>
              <a:t>Now, as pertains to these three phases, I have good news and I have bad news:</a:t>
            </a:r>
          </a:p>
          <a:p>
            <a:pPr marL="293518" indent="-293518">
              <a:buFont typeface="Arial" pitchFamily="34" charset="0"/>
              <a:buChar char="•"/>
              <a:defRPr/>
            </a:pPr>
            <a:r>
              <a:rPr lang="en-US" sz="900" dirty="0"/>
              <a:t>The bad news is that the IRS will require you to pay taxes on at least ONE of these three phases.</a:t>
            </a:r>
          </a:p>
          <a:p>
            <a:pPr marL="293518" indent="-293518">
              <a:buFont typeface="Arial" pitchFamily="34" charset="0"/>
              <a:buChar char="•"/>
              <a:defRPr/>
            </a:pPr>
            <a:r>
              <a:rPr lang="en-US" sz="900" dirty="0"/>
              <a:t>The good news is that the IRS doesn’t dictate which one it will be. They leave that decision up to you, based on the investments you choose.</a:t>
            </a:r>
          </a:p>
          <a:p>
            <a:pPr>
              <a:defRPr/>
            </a:pPr>
            <a:r>
              <a:rPr lang="en-US" sz="900" dirty="0"/>
              <a:t>Now that you know the choice is up to you, please circle which one of these three you’d prefer to pay taxes on! This literally never fails. People tend to circle the $5 contribution.</a:t>
            </a:r>
          </a:p>
          <a:p>
            <a:pPr>
              <a:defRPr/>
            </a:pPr>
            <a:endParaRPr lang="en-US" sz="900" dirty="0"/>
          </a:p>
          <a:p>
            <a:pPr>
              <a:defRPr/>
            </a:pPr>
            <a:r>
              <a:rPr lang="en-US" sz="900" b="1" dirty="0"/>
              <a:t>To that I respond with: </a:t>
            </a:r>
            <a:r>
              <a:rPr lang="en-US" sz="900" dirty="0"/>
              <a:t>Well, isn’t that interesting. Allow me to ask you a question: where is the bulk of your retirement assets </a:t>
            </a:r>
            <a:r>
              <a:rPr lang="en-US" sz="900" b="1" u="sng" dirty="0"/>
              <a:t>currently</a:t>
            </a:r>
            <a:r>
              <a:rPr lang="en-US" sz="900" dirty="0"/>
              <a:t> invested?</a:t>
            </a:r>
          </a:p>
          <a:p>
            <a:pPr>
              <a:defRPr/>
            </a:pPr>
            <a:endParaRPr lang="en-US" sz="900" dirty="0"/>
          </a:p>
          <a:p>
            <a:pPr>
              <a:defRPr/>
            </a:pPr>
            <a:r>
              <a:rPr lang="en-US" sz="900" dirty="0"/>
              <a:t>Most will respond that the majority of their retirement savings is in their employer-sponsored plan (401(k), etc.).</a:t>
            </a:r>
          </a:p>
          <a:p>
            <a:pPr>
              <a:defRPr/>
            </a:pPr>
            <a:r>
              <a:rPr lang="en-US" sz="900" b="1" dirty="0"/>
              <a:t>To which I respond: </a:t>
            </a:r>
            <a:r>
              <a:rPr lang="en-US" sz="900" dirty="0"/>
              <a:t>And which of these numbers is going to get taxed on those assets? They, of course, recognize that they’re going to pay tax on the $20 distribution. </a:t>
            </a:r>
          </a:p>
          <a:p>
            <a:pPr>
              <a:defRPr/>
            </a:pPr>
            <a:endParaRPr lang="en-US" sz="400" b="1" dirty="0"/>
          </a:p>
          <a:p>
            <a:pPr>
              <a:defRPr/>
            </a:pPr>
            <a:r>
              <a:rPr lang="en-US" sz="900" b="1" dirty="0"/>
              <a:t>So I’ll say:  </a:t>
            </a:r>
            <a:r>
              <a:rPr lang="en-US" sz="900" dirty="0"/>
              <a:t>Isn’t it interesting that the vast majority of your retirement savings is set to be taxed the exact opposite of the way you’d want it to be taxed if the choice was up to you? Do you think it would make sense to consider diversifying a portion of your portfolio to get the tax treatment you really want? (Typically they’ll agree.)</a:t>
            </a:r>
          </a:p>
          <a:p>
            <a:pPr>
              <a:defRPr/>
            </a:pPr>
            <a:r>
              <a:rPr lang="en-US" sz="900" b="1" dirty="0"/>
              <a:t>So my final question is:  </a:t>
            </a:r>
            <a:r>
              <a:rPr lang="en-US" sz="900" dirty="0"/>
              <a:t>If you had access to a retirement strategy that provided you with the tax treatment you want, and you could put in as much money as you want, how much money would you consider putting into a  plan like that every year?  Then just keep quiet and wait for their response.</a:t>
            </a:r>
          </a:p>
          <a:p>
            <a:pPr>
              <a:defRPr/>
            </a:pPr>
            <a:r>
              <a:rPr lang="en-US" sz="900" dirty="0"/>
              <a:t>After they respond, you can tell them that you have a “widely available but rarely discussed” strategy that works like that. It has a list of additional benefits that might interest you. Let’s review the list:</a:t>
            </a:r>
          </a:p>
          <a:p>
            <a:pPr marL="352220" indent="-352220">
              <a:buFont typeface="+mj-lt"/>
              <a:buAutoNum type="arabicPeriod"/>
              <a:defRPr/>
            </a:pPr>
            <a:r>
              <a:rPr lang="en-US" sz="900" dirty="0"/>
              <a:t>This strategy has a self-completing component that provides a death benefit to your heirs and beneficiaries in the event you die prior to completing your scheduled funding. </a:t>
            </a:r>
          </a:p>
          <a:p>
            <a:pPr marL="352220" indent="-352220">
              <a:buFont typeface="+mj-lt"/>
              <a:buAutoNum type="arabicPeriod"/>
              <a:defRPr/>
            </a:pPr>
            <a:r>
              <a:rPr lang="en-US" sz="900" dirty="0"/>
              <a:t>You have greater flexibility. It’s not like a 401(k) or IRA where you can only invest a limited amount per year. Your contributions are only limited by your health and your financial situation. You can also discuss that, once the policy is purchased, the policy will have a maximum amount that can be contributed.</a:t>
            </a:r>
          </a:p>
          <a:p>
            <a:pPr marL="352220" indent="-352220">
              <a:buFont typeface="+mj-lt"/>
              <a:buAutoNum type="arabicPeriod"/>
              <a:defRPr/>
            </a:pPr>
            <a:r>
              <a:rPr lang="en-US" sz="900" dirty="0"/>
              <a:t>You can access the account values prior to age 59 ½ without incurring any income tax or penalty tax.</a:t>
            </a:r>
          </a:p>
          <a:p>
            <a:pPr marL="352220" indent="-352220">
              <a:buFont typeface="+mj-lt"/>
              <a:buAutoNum type="arabicPeriod"/>
              <a:defRPr/>
            </a:pPr>
            <a:r>
              <a:rPr lang="en-US" sz="900" dirty="0"/>
              <a:t>If you skip or reduce your contributions in any year, you can make-up, or catch-up, on those missed contributions in the future.</a:t>
            </a:r>
          </a:p>
          <a:p>
            <a:pPr marL="352220" indent="-352220">
              <a:buFont typeface="+mj-lt"/>
              <a:buAutoNum type="arabicPeriod"/>
              <a:defRPr/>
            </a:pPr>
            <a:r>
              <a:rPr lang="en-US" sz="900" dirty="0"/>
              <a:t>There are no mandated RMDs (Required Minimum Distributions) for you while you’re alive, and. . .</a:t>
            </a:r>
          </a:p>
          <a:p>
            <a:pPr marL="352220" indent="-352220">
              <a:buFont typeface="+mj-lt"/>
              <a:buAutoNum type="arabicPeriod"/>
              <a:defRPr/>
            </a:pPr>
            <a:r>
              <a:rPr lang="en-US" sz="900" dirty="0"/>
              <a:t>There are no mandated RMDs for your beneficiaries.</a:t>
            </a:r>
          </a:p>
          <a:p>
            <a:pPr>
              <a:buFont typeface="+mj-lt"/>
              <a:buNone/>
              <a:defRPr/>
            </a:pPr>
            <a:endParaRPr lang="en-US" sz="900" dirty="0"/>
          </a:p>
          <a:p>
            <a:pPr>
              <a:buFont typeface="+mj-lt"/>
              <a:buNone/>
              <a:defRPr/>
            </a:pPr>
            <a:r>
              <a:rPr lang="en-US" sz="900" dirty="0"/>
              <a:t>Now how much would you like to contribute each year, knowing that you can skip or reduce contributions and then catch-up on those contributions at any point in the future, giving you incredible financial flexibility?</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27</a:t>
            </a:fld>
            <a:endParaRPr lang="en-US" dirty="0"/>
          </a:p>
        </p:txBody>
      </p:sp>
    </p:spTree>
    <p:extLst>
      <p:ext uri="{BB962C8B-B14F-4D97-AF65-F5344CB8AC3E}">
        <p14:creationId xmlns:p14="http://schemas.microsoft.com/office/powerpoint/2010/main" val="1383223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real sizzle is that you can add the AAS</a:t>
            </a:r>
            <a:r>
              <a:rPr lang="en-US" baseline="0" dirty="0"/>
              <a:t> Chronic Illness rider to the policy to increase your client’s options and flexibility.</a:t>
            </a:r>
          </a:p>
          <a:p>
            <a:endParaRPr lang="en-US" baseline="0" dirty="0"/>
          </a:p>
          <a:p>
            <a:r>
              <a:rPr lang="en-US" baseline="0" dirty="0"/>
              <a:t>With the AAS rider added to the policy, in the event of a qualifying chronic illness, the policy owner can accelerate the death benefit </a:t>
            </a:r>
            <a:r>
              <a:rPr lang="en-US" u="sng" baseline="0" dirty="0"/>
              <a:t>income-tax-free</a:t>
            </a:r>
            <a:r>
              <a:rPr lang="en-US" baseline="0" dirty="0"/>
              <a:t> to help pay the costs of their care.</a:t>
            </a:r>
          </a:p>
          <a:p>
            <a:endParaRPr lang="en-US" baseline="0" dirty="0"/>
          </a:p>
          <a:p>
            <a:r>
              <a:rPr lang="en-US" baseline="0" dirty="0"/>
              <a:t>And if they need cash but </a:t>
            </a:r>
            <a:r>
              <a:rPr lang="en-US" u="sng" baseline="0" dirty="0"/>
              <a:t>don’t</a:t>
            </a:r>
            <a:r>
              <a:rPr lang="en-US" u="none" baseline="0" dirty="0"/>
              <a:t> encounter a qualifying chronic illness, they can still access the policy’s cash value, subject to tax on the growth that exceeds the premiums paid into the policy. Once all of the growth has been distributed, they can withdraw their premiums from the policy income-tax-free.</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45</a:t>
            </a:fld>
            <a:endParaRPr lang="en-US" dirty="0"/>
          </a:p>
        </p:txBody>
      </p:sp>
    </p:spTree>
    <p:extLst>
      <p:ext uri="{BB962C8B-B14F-4D97-AF65-F5344CB8AC3E}">
        <p14:creationId xmlns:p14="http://schemas.microsoft.com/office/powerpoint/2010/main" val="4135480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a:t>
            </a:r>
            <a:r>
              <a:rPr lang="en-US" baseline="0" dirty="0"/>
              <a:t> for a 60-year-old female in Standard health, non-tobacco, with a $100,000 “safety net” that can be allocated to life insurance.</a:t>
            </a:r>
          </a:p>
          <a:p>
            <a:endParaRPr lang="en-US" baseline="0" dirty="0"/>
          </a:p>
          <a:p>
            <a:r>
              <a:rPr lang="en-US" baseline="0" dirty="0"/>
              <a:t>She could potentially have a death benefit of $300,000. In a better underwriting class, it could even be higher. (I solved for the death benefit that “endows” under current assumptions at age 110).</a:t>
            </a:r>
          </a:p>
          <a:p>
            <a:endParaRPr lang="en-US" baseline="0" dirty="0"/>
          </a:p>
          <a:p>
            <a:r>
              <a:rPr lang="en-US" baseline="0" dirty="0"/>
              <a:t>That means that instead of a $100,000 safety-net in the event of a qualifying chronic illness, she now has a $300,000 safety net.</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46</a:t>
            </a:fld>
            <a:endParaRPr lang="en-US" dirty="0"/>
          </a:p>
        </p:txBody>
      </p:sp>
    </p:spTree>
    <p:extLst>
      <p:ext uri="{BB962C8B-B14F-4D97-AF65-F5344CB8AC3E}">
        <p14:creationId xmlns:p14="http://schemas.microsoft.com/office/powerpoint/2010/main" val="2570079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she invested her $100,000 the way she has been, what might happen? Well, we don’t know, but let’s assume that, as a retiree investing her “safety net,” she</a:t>
            </a:r>
            <a:r>
              <a:rPr lang="en-US" baseline="0" dirty="0"/>
              <a:t> would typically invest it pretty conservatively. So, in this example, let’s assume she gets a 4% rate of return, and has to pay 25% tax on that growth. That would allow her to “net” a 3% growth rate. </a:t>
            </a:r>
          </a:p>
          <a:p>
            <a:endParaRPr lang="en-US" baseline="0" dirty="0"/>
          </a:p>
          <a:p>
            <a:r>
              <a:rPr lang="en-US" baseline="0" dirty="0"/>
              <a:t>Under those assumptions she would have to live to almost age 90 to have more than $300,000.</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47</a:t>
            </a:fld>
            <a:endParaRPr lang="en-US" dirty="0"/>
          </a:p>
        </p:txBody>
      </p:sp>
    </p:spTree>
    <p:extLst>
      <p:ext uri="{BB962C8B-B14F-4D97-AF65-F5344CB8AC3E}">
        <p14:creationId xmlns:p14="http://schemas.microsoft.com/office/powerpoint/2010/main" val="350030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policy has cash values, too. </a:t>
            </a:r>
          </a:p>
          <a:p>
            <a:endParaRPr lang="en-US" dirty="0"/>
          </a:p>
          <a:p>
            <a:r>
              <a:rPr lang="en-US" dirty="0"/>
              <a:t>If those cash values were projected at a 6.00% growth rate</a:t>
            </a:r>
            <a:r>
              <a:rPr lang="en-US" baseline="0" dirty="0"/>
              <a:t> in the illustration, you can see the red line showing what her projected cash values would be. In this example, her policy cash values would exceed her “invested” safety net at ages 87 and beyond.</a:t>
            </a:r>
          </a:p>
          <a:p>
            <a:endParaRPr lang="en-US" baseline="0" dirty="0"/>
          </a:p>
          <a:p>
            <a:r>
              <a:rPr lang="en-US" baseline="0" dirty="0"/>
              <a:t>So not only does she have an immediate tripling effect from the death benefit in the event of a qualifying chronic illness, but she also has significant cash value potential that can give her liquidity for any other reason, just like the liquidity she was getting from her original safety net.</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48</a:t>
            </a:fld>
            <a:endParaRPr lang="en-US" dirty="0"/>
          </a:p>
        </p:txBody>
      </p:sp>
    </p:spTree>
    <p:extLst>
      <p:ext uri="{BB962C8B-B14F-4D97-AF65-F5344CB8AC3E}">
        <p14:creationId xmlns:p14="http://schemas.microsoft.com/office/powerpoint/2010/main" val="146740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we wrap-up</a:t>
            </a:r>
            <a:r>
              <a:rPr lang="en-US" baseline="0" dirty="0"/>
              <a:t> today’s conversation, there are a few take-</a:t>
            </a:r>
            <a:r>
              <a:rPr lang="en-US" baseline="0" dirty="0" err="1"/>
              <a:t>away’s</a:t>
            </a:r>
            <a:r>
              <a:rPr lang="en-US" baseline="0" dirty="0"/>
              <a:t> I’d like you to remember:</a:t>
            </a:r>
          </a:p>
          <a:p>
            <a:pPr marL="0" indent="0">
              <a:buFont typeface="+mj-lt"/>
              <a:buNone/>
            </a:pPr>
            <a:endParaRPr lang="en-US" baseline="0" dirty="0"/>
          </a:p>
          <a:p>
            <a:pPr marL="0" indent="0">
              <a:buFont typeface="+mj-lt"/>
              <a:buNone/>
            </a:pPr>
            <a:r>
              <a:rPr lang="en-US" baseline="0" dirty="0"/>
              <a:t>(Read and discuss the bullets.)</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49</a:t>
            </a:fld>
            <a:endParaRPr lang="en-US" dirty="0"/>
          </a:p>
        </p:txBody>
      </p:sp>
    </p:spTree>
    <p:extLst>
      <p:ext uri="{BB962C8B-B14F-4D97-AF65-F5344CB8AC3E}">
        <p14:creationId xmlns:p14="http://schemas.microsoft.com/office/powerpoint/2010/main" val="3766536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Does anyone have any questions about</a:t>
            </a:r>
            <a:r>
              <a:rPr lang="en-US" baseline="0" dirty="0"/>
              <a:t> any part of today’s presentation?</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50</a:t>
            </a:fld>
            <a:endParaRPr lang="en-US" dirty="0"/>
          </a:p>
        </p:txBody>
      </p:sp>
    </p:spTree>
    <p:extLst>
      <p:ext uri="{BB962C8B-B14F-4D97-AF65-F5344CB8AC3E}">
        <p14:creationId xmlns:p14="http://schemas.microsoft.com/office/powerpoint/2010/main" val="30286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Need updated footnotes to cover Secure</a:t>
            </a:r>
            <a:r>
              <a:rPr lang="en-US" baseline="0" dirty="0"/>
              <a:t> Lifetime GUL-3</a:t>
            </a:r>
            <a:r>
              <a:rPr lang="en-US" dirty="0"/>
              <a:t>; Max Accumulator+ and Value+</a:t>
            </a:r>
            <a:r>
              <a:rPr lang="en-US" baseline="0" dirty="0"/>
              <a:t> Protector.</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51</a:t>
            </a:fld>
            <a:endParaRPr lang="en-US" dirty="0"/>
          </a:p>
        </p:txBody>
      </p:sp>
    </p:spTree>
    <p:extLst>
      <p:ext uri="{BB962C8B-B14F-4D97-AF65-F5344CB8AC3E}">
        <p14:creationId xmlns:p14="http://schemas.microsoft.com/office/powerpoint/2010/main" val="149883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some credence to the many things we’ve discussed so far, let’s put the theory into practice by examining a hypothetical</a:t>
            </a:r>
            <a:r>
              <a:rPr lang="en-US" baseline="0" dirty="0"/>
              <a:t> example.</a:t>
            </a:r>
            <a:endParaRPr lang="en-US" dirty="0"/>
          </a:p>
          <a:p>
            <a:endParaRPr lang="en-US" dirty="0"/>
          </a:p>
          <a:p>
            <a:r>
              <a:rPr lang="en-US" dirty="0"/>
              <a:t>Let’s talk about Tony Li, a 40-year-old attorney</a:t>
            </a:r>
            <a:r>
              <a:rPr lang="en-US" baseline="0" dirty="0"/>
              <a:t> </a:t>
            </a:r>
            <a:r>
              <a:rPr lang="en-US" dirty="0"/>
              <a:t>in good health. Tony’s successful practice provides him an annual income of around $400,000. </a:t>
            </a:r>
          </a:p>
          <a:p>
            <a:endParaRPr lang="en-US" dirty="0"/>
          </a:p>
          <a:p>
            <a:r>
              <a:rPr lang="en-US" dirty="0"/>
              <a:t>As a 40-year-old, Tony knows that his “normal retirement age” for purposes of Social Security benefits is age 67. He enjoys his career, and sees no reason why he would stop working prior to that.</a:t>
            </a:r>
          </a:p>
          <a:p>
            <a:endParaRPr lang="en-US" dirty="0"/>
          </a:p>
          <a:p>
            <a:r>
              <a:rPr lang="en-US" dirty="0"/>
              <a:t>Tony has always been a pretty good saver. He has always maximized his contributions to the 401(k) he created for himself and his employees. He has always targeted socking away at least 10% of his annual income. 10% of his $400,000 annual income would suggest a targeted savings goal of $40,000 per year.</a:t>
            </a:r>
          </a:p>
          <a:p>
            <a:endParaRPr lang="en-US" dirty="0"/>
          </a:p>
          <a:p>
            <a:r>
              <a:rPr lang="en-US" dirty="0"/>
              <a:t>Tony maximizes what he can contribute to his 401(k), currently investing $18,000 per year, and doesn’t know what to do with the other $22,000 that he needs to invest each year to achieve his target of setting aside 10%, or $40,000, per year.</a:t>
            </a:r>
          </a:p>
          <a:p>
            <a:endParaRPr lang="en-US" dirty="0"/>
          </a:p>
          <a:p>
            <a:r>
              <a:rPr lang="en-US" dirty="0"/>
              <a:t>One thing he could consider is Life Insurance.</a:t>
            </a:r>
          </a:p>
        </p:txBody>
      </p:sp>
      <p:sp>
        <p:nvSpPr>
          <p:cNvPr id="4" name="Slide Number Placeholder 3"/>
          <p:cNvSpPr>
            <a:spLocks noGrp="1"/>
          </p:cNvSpPr>
          <p:nvPr>
            <p:ph type="sldNum" sz="quarter" idx="10"/>
          </p:nvPr>
        </p:nvSpPr>
        <p:spPr/>
        <p:txBody>
          <a:bodyPr/>
          <a:lstStyle/>
          <a:p>
            <a:fld id="{77BC97BF-1DD8-4698-862F-10668A8E00DF}" type="slidenum">
              <a:rPr lang="en-US" smtClean="0"/>
              <a:pPr/>
              <a:t>28</a:t>
            </a:fld>
            <a:endParaRPr lang="en-US" dirty="0"/>
          </a:p>
        </p:txBody>
      </p:sp>
    </p:spTree>
    <p:extLst>
      <p:ext uri="{BB962C8B-B14F-4D97-AF65-F5344CB8AC3E}">
        <p14:creationId xmlns:p14="http://schemas.microsoft.com/office/powerpoint/2010/main" val="359162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Let’s review how we could help Tony out, using a maximum-funded life insurance strategy.</a:t>
            </a:r>
          </a:p>
          <a:p>
            <a:endParaRPr lang="en-US" sz="900" dirty="0"/>
          </a:p>
          <a:p>
            <a:r>
              <a:rPr lang="en-US" sz="900" dirty="0"/>
              <a:t>When using life insurance with a focus on retirement accumulations, protected by the policy’s death benefits, it’s common to structure the strategy with a minimum death benefit. That death benefit is normally significantly more than the annual contributions. In Tony’s case, he can contribute premiums of $22,000 per year if he has a death benefit of at least $582,000. That’s over</a:t>
            </a:r>
            <a:r>
              <a:rPr lang="en-US" sz="900" baseline="0" dirty="0"/>
              <a:t> 25</a:t>
            </a:r>
            <a:r>
              <a:rPr lang="en-US" sz="900" dirty="0"/>
              <a:t> times greater than his annual contributions, which is the “self-completing” portion of Tony’s plan.</a:t>
            </a:r>
          </a:p>
          <a:p>
            <a:endParaRPr lang="en-US" sz="900" dirty="0"/>
          </a:p>
          <a:p>
            <a:r>
              <a:rPr lang="en-US" sz="900" dirty="0"/>
              <a:t>Because of his good health, we’ll assume that Tony qualifies for the “Preferred” underwriting class. (Not Super-Preferred… just ordinary Preferred)</a:t>
            </a:r>
          </a:p>
          <a:p>
            <a:endParaRPr lang="en-US" sz="900" dirty="0"/>
          </a:p>
          <a:p>
            <a:r>
              <a:rPr lang="en-US" sz="900" dirty="0"/>
              <a:t>During Tony’s</a:t>
            </a:r>
            <a:r>
              <a:rPr lang="en-US" sz="900" baseline="0" dirty="0"/>
              <a:t> </a:t>
            </a:r>
            <a:r>
              <a:rPr lang="en-US" sz="900" dirty="0"/>
              <a:t>premium-paying years, we’ll use what we call an “option B – increasing” death benefit. This means that Tony’s death benefit will exceed his account value by $580,000 during the entire funding period. At age 67, when Tony stops paying premiums and begins taking distributions, the plan will be “fully funded” and we no longer need to pay the expense of an increasing death benefit. So, at age 67, we’ll change the policy to a level death benefit for the balance of his life.</a:t>
            </a:r>
          </a:p>
          <a:p>
            <a:endParaRPr lang="en-US" dirty="0"/>
          </a:p>
          <a:p>
            <a:r>
              <a:rPr lang="en-US" dirty="0"/>
              <a:t>Our projected</a:t>
            </a:r>
            <a:r>
              <a:rPr lang="en-US" baseline="0" dirty="0"/>
              <a:t> values are based on the March 1, 2018 illustratable interest rate of 7.44% for the MLSB index.</a:t>
            </a:r>
          </a:p>
          <a:p>
            <a:endParaRPr lang="en-US" baseline="0" dirty="0"/>
          </a:p>
          <a:p>
            <a:r>
              <a:rPr lang="en-US" baseline="0" dirty="0"/>
              <a:t>In our example, Tony will pay premiums until age 67 (his Social Security “full retirement age”), and begin a series of equal distributions for the next 25 years, beginning at age 68.</a:t>
            </a:r>
          </a:p>
          <a:p>
            <a:endParaRPr lang="en-US" baseline="0" dirty="0"/>
          </a:p>
          <a:p>
            <a:r>
              <a:rPr lang="en-US" baseline="0" dirty="0"/>
              <a:t>Let’s look at the projected results.</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29</a:t>
            </a:fld>
            <a:endParaRPr lang="en-US" dirty="0"/>
          </a:p>
        </p:txBody>
      </p:sp>
    </p:spTree>
    <p:extLst>
      <p:ext uri="{BB962C8B-B14F-4D97-AF65-F5344CB8AC3E}">
        <p14:creationId xmlns:p14="http://schemas.microsoft.com/office/powerpoint/2010/main" val="125327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graphical representation of Tony’</a:t>
            </a:r>
            <a:r>
              <a:rPr lang="en-US" baseline="0" dirty="0"/>
              <a:t>s </a:t>
            </a:r>
            <a:r>
              <a:rPr lang="en-US" dirty="0"/>
              <a:t>plan. For visual learners, you can see graphically that Tony’s accumulation is more than double his contribution, and his distribution is more than double his accumulation. This doubling</a:t>
            </a:r>
            <a:r>
              <a:rPr lang="en-US" baseline="0" dirty="0"/>
              <a:t> effect</a:t>
            </a:r>
            <a:r>
              <a:rPr lang="en-US" dirty="0"/>
              <a:t> is just like the $5 - $10 - $20 story.</a:t>
            </a:r>
          </a:p>
          <a:p>
            <a:endParaRPr lang="en-US" dirty="0"/>
          </a:p>
          <a:p>
            <a:r>
              <a:rPr lang="en-US" dirty="0"/>
              <a:t>If this scenario were to actually “play out” this way, do you think Tony will be glad he paid tax on the $594,000 contribution  (after-tax premiums) rather than on his distributions of over</a:t>
            </a:r>
            <a:r>
              <a:rPr lang="en-US" baseline="0" dirty="0"/>
              <a:t> $4.3 </a:t>
            </a:r>
            <a:r>
              <a:rPr lang="en-US" dirty="0"/>
              <a:t>million?  Mathematically he has taken out, income-tax-free, more than SEVEN TIMES what he put in.</a:t>
            </a:r>
          </a:p>
          <a:p>
            <a:endParaRPr lang="en-US" dirty="0"/>
          </a:p>
          <a:p>
            <a:r>
              <a:rPr lang="en-US" dirty="0"/>
              <a:t>Maximum-funded life insurance may be the only way to achieve results like these. Why? In</a:t>
            </a:r>
            <a:r>
              <a:rPr lang="en-US" baseline="0" dirty="0"/>
              <a:t> large part b</a:t>
            </a:r>
            <a:r>
              <a:rPr lang="en-US" dirty="0"/>
              <a:t>ecause of the tax advantages of life insurance.</a:t>
            </a:r>
          </a:p>
        </p:txBody>
      </p:sp>
      <p:sp>
        <p:nvSpPr>
          <p:cNvPr id="4" name="Slide Number Placeholder 3"/>
          <p:cNvSpPr>
            <a:spLocks noGrp="1"/>
          </p:cNvSpPr>
          <p:nvPr>
            <p:ph type="sldNum" sz="quarter" idx="10"/>
          </p:nvPr>
        </p:nvSpPr>
        <p:spPr/>
        <p:txBody>
          <a:bodyPr/>
          <a:lstStyle/>
          <a:p>
            <a:fld id="{77BC97BF-1DD8-4698-862F-10668A8E00DF}" type="slidenum">
              <a:rPr lang="en-US" smtClean="0"/>
              <a:pPr/>
              <a:t>30</a:t>
            </a:fld>
            <a:endParaRPr lang="en-US" dirty="0"/>
          </a:p>
        </p:txBody>
      </p:sp>
    </p:spTree>
    <p:extLst>
      <p:ext uri="{BB962C8B-B14F-4D97-AF65-F5344CB8AC3E}">
        <p14:creationId xmlns:p14="http://schemas.microsoft.com/office/powerpoint/2010/main" val="199978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All of the numbers on the screen include American General’s chronic</a:t>
            </a:r>
            <a:r>
              <a:rPr lang="en-US" baseline="0" dirty="0"/>
              <a:t> illness rider called Accelerated Access Solution. </a:t>
            </a:r>
          </a:p>
          <a:p>
            <a:endParaRPr lang="en-US" baseline="0" dirty="0"/>
          </a:p>
          <a:p>
            <a:r>
              <a:rPr lang="en-US" baseline="0" dirty="0"/>
              <a:t>In this scenario I illustrated the policy with the AAS benefit equal to the full death benefit of $580,000. Although today’s HIPAA limits would restrict the monthly payout of the AAS benefit to today’s monthly limit of $10,800, the policy owner has years and years of inflation protection. As the HIPAA limit increases in the future, the maximum monthly benefit that Tony can access increases. </a:t>
            </a:r>
          </a:p>
          <a:p>
            <a:endParaRPr lang="en-US" baseline="0" dirty="0"/>
          </a:p>
          <a:p>
            <a:r>
              <a:rPr lang="en-US" baseline="0" dirty="0"/>
              <a:t>So the AAS monthly payout is always the lesser-of:</a:t>
            </a:r>
          </a:p>
          <a:p>
            <a:pPr marL="228600" indent="-228600">
              <a:buFont typeface="+mj-lt"/>
              <a:buAutoNum type="arabicPeriod"/>
            </a:pPr>
            <a:r>
              <a:rPr lang="en-US" baseline="0" dirty="0"/>
              <a:t>The HIPAA per-diem limit in effect at the time the insured goes on-claim; and</a:t>
            </a:r>
          </a:p>
          <a:p>
            <a:pPr marL="228600" indent="-228600">
              <a:buFont typeface="+mj-lt"/>
              <a:buAutoNum type="arabicPeriod"/>
            </a:pPr>
            <a:r>
              <a:rPr lang="en-US" baseline="0" dirty="0"/>
              <a:t>The policy’s maximum limit of $46,666 per month.</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31</a:t>
            </a:fld>
            <a:endParaRPr lang="en-US" dirty="0"/>
          </a:p>
        </p:txBody>
      </p:sp>
    </p:spTree>
    <p:extLst>
      <p:ext uri="{BB962C8B-B14F-4D97-AF65-F5344CB8AC3E}">
        <p14:creationId xmlns:p14="http://schemas.microsoft.com/office/powerpoint/2010/main" val="199978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professions that are a</a:t>
            </a:r>
            <a:r>
              <a:rPr lang="en-US" baseline="0" dirty="0"/>
              <a:t> natural audiences for this type of strategy:</a:t>
            </a:r>
          </a:p>
          <a:p>
            <a:endParaRPr lang="en-US" baseline="0" dirty="0"/>
          </a:p>
          <a:p>
            <a:r>
              <a:rPr lang="en-US" baseline="0" dirty="0"/>
              <a:t>Read through and discuss the occupations.</a:t>
            </a:r>
          </a:p>
          <a:p>
            <a:endParaRPr lang="en-US" baseline="0" dirty="0"/>
          </a:p>
          <a:p>
            <a:r>
              <a:rPr lang="en-US" baseline="0" dirty="0"/>
              <a:t>When you get to the last bullet, mention that it’s not unusual for these high-income-earning professionals to have an at-home spouse raising the family. In that role, the at-home spouse doesn’t have his-or-her own 401(k) or other retirement plan to contribute to. In fact, they aren’t typically even contributing to Social Security, which means they’re not building their own social Security record. In those cases, a life insurance policy may be an alternative they can consider for creating retirement accumulations for that at-home spouse.</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32</a:t>
            </a:fld>
            <a:endParaRPr lang="en-US" dirty="0"/>
          </a:p>
        </p:txBody>
      </p:sp>
    </p:spTree>
    <p:extLst>
      <p:ext uri="{BB962C8B-B14F-4D97-AF65-F5344CB8AC3E}">
        <p14:creationId xmlns:p14="http://schemas.microsoft.com/office/powerpoint/2010/main" val="67707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brochure contains this analysis. It’ not my objective to explain the purpose for this analysis within the brochure. More importantly, it provided me with actual S&amp;P 500 index numbers for a ten-year period of time (2001 – 2010). These returns were run backwards on the left (shown from 2010 to 2001) and then reversed on the right (showing 2001 to 2010).</a:t>
            </a:r>
          </a:p>
          <a:p>
            <a:endParaRPr lang="en-US" baseline="0" dirty="0"/>
          </a:p>
          <a:p>
            <a:r>
              <a:rPr lang="en-US" baseline="0" dirty="0"/>
              <a:t>All I wanted to do was grab those actual returns so I could demonstrate a concept that you might find helpful.</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33</a:t>
            </a:fld>
            <a:endParaRPr lang="en-US" dirty="0"/>
          </a:p>
        </p:txBody>
      </p:sp>
    </p:spTree>
    <p:extLst>
      <p:ext uri="{BB962C8B-B14F-4D97-AF65-F5344CB8AC3E}">
        <p14:creationId xmlns:p14="http://schemas.microsoft.com/office/powerpoint/2010/main" val="697683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I took those returns and dropped them into an Excel spreadsheet. Then, using those returns, I started with a $1,000,000 initial balance, and took out $100,000 per year for 10 years (taking out a total of $1,000,000). As I took those distributions, I had the values grow-and-shrink based on the performance of the S&amp;P 500 index.</a:t>
            </a:r>
          </a:p>
          <a:p>
            <a:endParaRPr lang="en-US" baseline="0" dirty="0"/>
          </a:p>
          <a:p>
            <a:r>
              <a:rPr lang="en-US" baseline="0" dirty="0"/>
              <a:t>You can see that, when I ran those withdrawals through the “Forward” S&amp;P returns, the residual value at the end of 10 years was $61,522. It barely survived.</a:t>
            </a:r>
          </a:p>
          <a:p>
            <a:endParaRPr lang="en-US" baseline="0" dirty="0"/>
          </a:p>
          <a:p>
            <a:r>
              <a:rPr lang="en-US" baseline="0" dirty="0"/>
              <a:t>But on the right, when I reversed the returns and did the exact same thing, look what happened. Not only did we run out of money, but we ended up negative by $139,187!</a:t>
            </a:r>
          </a:p>
          <a:p>
            <a:endParaRPr lang="en-US" baseline="0" dirty="0"/>
          </a:p>
          <a:p>
            <a:r>
              <a:rPr lang="en-US" baseline="0" dirty="0"/>
              <a:t>How did the exact same returns produce such a different result? Its because of the </a:t>
            </a:r>
            <a:r>
              <a:rPr lang="en-US" u="sng" baseline="0" dirty="0"/>
              <a:t>timing of the returns</a:t>
            </a:r>
            <a:r>
              <a:rPr lang="en-US" u="none" baseline="0" dirty="0"/>
              <a:t>. You’ll notice that, on the right, two years of significant negative returns occurred right away. On the left, only one negative return occurred in the first eight years, and it wasn’t until the third year.</a:t>
            </a:r>
            <a:endParaRPr lang="en-US"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34</a:t>
            </a:fld>
            <a:endParaRPr lang="en-US" dirty="0"/>
          </a:p>
        </p:txBody>
      </p:sp>
    </p:spTree>
    <p:extLst>
      <p:ext uri="{BB962C8B-B14F-4D97-AF65-F5344CB8AC3E}">
        <p14:creationId xmlns:p14="http://schemas.microsoft.com/office/powerpoint/2010/main" val="146165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742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594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006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5817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887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268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841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5940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2594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6332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20099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452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32497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81354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333634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225710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328327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71010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180909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291403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179352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158983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100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324257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29179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255789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75467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187874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31052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408004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229228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184731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21436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9765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162817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277562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403401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9"/>
            <a:ext cx="11275712" cy="4672584"/>
          </a:xfrm>
        </p:spPr>
        <p:txBody>
          <a:bodyPr>
            <a:noAutofit/>
          </a:bodyPr>
          <a:lstStyle>
            <a:lvl1pPr>
              <a:lnSpc>
                <a:spcPct val="100000"/>
              </a:lnSpc>
              <a:defRPr sz="2400"/>
            </a:lvl1pPr>
            <a:lvl2pPr>
              <a:lnSpc>
                <a:spcPct val="100000"/>
              </a:lnSpc>
              <a:defRPr sz="24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457200" y="165101"/>
            <a:ext cx="11277600" cy="647699"/>
          </a:xfrm>
        </p:spPr>
        <p:txBody>
          <a:bodyPr>
            <a:noAutofit/>
          </a:bodyPr>
          <a:lstStyle>
            <a:lvl1pPr>
              <a:defRPr sz="2933" baseline="0"/>
            </a:lvl1pPr>
          </a:lstStyle>
          <a:p>
            <a:r>
              <a:rPr lang="en-US" dirty="0"/>
              <a:t>Click to edit Master title style</a:t>
            </a:r>
          </a:p>
        </p:txBody>
      </p:sp>
      <p:sp>
        <p:nvSpPr>
          <p:cNvPr id="5" name="Text Placeholder 4"/>
          <p:cNvSpPr>
            <a:spLocks noGrp="1"/>
          </p:cNvSpPr>
          <p:nvPr>
            <p:ph type="body" sz="quarter" idx="13" hasCustomPrompt="1"/>
          </p:nvPr>
        </p:nvSpPr>
        <p:spPr>
          <a:xfrm>
            <a:off x="1272768" y="6220268"/>
            <a:ext cx="7659201" cy="492125"/>
          </a:xfrm>
        </p:spPr>
        <p:txBody>
          <a:bodyPr anchor="b" anchorCtr="0">
            <a:normAutofit/>
          </a:bodyPr>
          <a:lstStyle>
            <a:lvl1pPr marL="0" indent="0">
              <a:spcBef>
                <a:spcPts val="0"/>
              </a:spcBef>
              <a:buFontTx/>
              <a:buNone/>
              <a:defRPr lang="en-US" sz="800" kern="1200" dirty="0">
                <a:solidFill>
                  <a:schemeClr val="tx1">
                    <a:tint val="75000"/>
                  </a:schemeClr>
                </a:solidFill>
                <a:latin typeface="+mn-lt"/>
                <a:ea typeface="+mn-ea"/>
                <a:cs typeface="+mn-cs"/>
              </a:defRPr>
            </a:lvl1pPr>
          </a:lstStyle>
          <a:p>
            <a:pPr lvl="0"/>
            <a:r>
              <a:rPr lang="en-US" dirty="0"/>
              <a:t>Source:</a:t>
            </a:r>
          </a:p>
        </p:txBody>
      </p:sp>
      <p:sp>
        <p:nvSpPr>
          <p:cNvPr id="4" name="Text Placeholder 3"/>
          <p:cNvSpPr>
            <a:spLocks noGrp="1"/>
          </p:cNvSpPr>
          <p:nvPr>
            <p:ph type="body" sz="quarter" idx="14"/>
          </p:nvPr>
        </p:nvSpPr>
        <p:spPr>
          <a:xfrm>
            <a:off x="457204" y="868680"/>
            <a:ext cx="11275713" cy="502920"/>
          </a:xfrm>
        </p:spPr>
        <p:txBody>
          <a:bodyPr/>
          <a:lstStyle>
            <a:lvl1pPr marL="0" indent="0">
              <a:spcBef>
                <a:spcPts val="0"/>
              </a:spcBef>
              <a:buFontTx/>
              <a:buNone/>
              <a:defRPr sz="1867" baseline="0"/>
            </a:lvl1pPr>
          </a:lstStyle>
          <a:p>
            <a:pPr lvl="0"/>
            <a:r>
              <a:rPr lang="en-US" dirty="0"/>
              <a:t>Click to edit Master text styles</a:t>
            </a:r>
          </a:p>
        </p:txBody>
      </p:sp>
      <p:sp>
        <p:nvSpPr>
          <p:cNvPr id="7" name="Slide Number Placeholder 5"/>
          <p:cNvSpPr>
            <a:spLocks noGrp="1"/>
          </p:cNvSpPr>
          <p:nvPr>
            <p:ph type="sldNum" sz="quarter" idx="4"/>
          </p:nvPr>
        </p:nvSpPr>
        <p:spPr>
          <a:xfrm>
            <a:off x="11606277" y="6592831"/>
            <a:ext cx="128241" cy="123111"/>
          </a:xfrm>
          <a:prstGeom prst="rect">
            <a:avLst/>
          </a:prstGeom>
        </p:spPr>
        <p:txBody>
          <a:bodyPr vert="horz" wrap="none" lIns="0" tIns="0" rIns="0" bIns="0" rtlCol="0" anchor="ctr">
            <a:spAutoFit/>
          </a:bodyPr>
          <a:lstStyle>
            <a:lvl1pPr marL="0" algn="ctr" defTabSz="914332" rtl="0" eaLnBrk="1" latinLnBrk="0" hangingPunct="1">
              <a:defRPr lang="en-US" sz="800" kern="1200" baseline="0" smtClean="0">
                <a:solidFill>
                  <a:schemeClr val="tx1">
                    <a:tint val="75000"/>
                  </a:schemeClr>
                </a:solidFill>
                <a:latin typeface="+mn-lt"/>
                <a:ea typeface="+mn-ea"/>
                <a:cs typeface="+mn-cs"/>
              </a:defRPr>
            </a:lvl1pPr>
          </a:lstStyle>
          <a:p>
            <a:fld id="{7505E45A-03BB-464B-8278-1A9522AE72B1}" type="slidenum">
              <a:rPr lang="en-US" smtClean="0"/>
              <a:pPr/>
              <a:t>‹#›</a:t>
            </a:fld>
            <a:endParaRPr lang="en-US" dirty="0"/>
          </a:p>
        </p:txBody>
      </p:sp>
    </p:spTree>
    <p:custDataLst>
      <p:tags r:id="rId1"/>
    </p:custDataLst>
    <p:extLst>
      <p:ext uri="{BB962C8B-B14F-4D97-AF65-F5344CB8AC3E}">
        <p14:creationId xmlns:p14="http://schemas.microsoft.com/office/powerpoint/2010/main" val="423336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62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129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64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271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72161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2/16/2021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09765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 id="2147483743" r:id="rId42"/>
    <p:sldLayoutId id="2147483744" r:id="rId43"/>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7921-8AA7-4E68-B8C1-EC016BD11342}"/>
              </a:ext>
            </a:extLst>
          </p:cNvPr>
          <p:cNvSpPr>
            <a:spLocks noGrp="1"/>
          </p:cNvSpPr>
          <p:nvPr>
            <p:ph type="ctrTitle"/>
          </p:nvPr>
        </p:nvSpPr>
        <p:spPr>
          <a:xfrm>
            <a:off x="701967" y="2328168"/>
            <a:ext cx="9942359" cy="2971801"/>
          </a:xfrm>
        </p:spPr>
        <p:txBody>
          <a:bodyPr>
            <a:normAutofit/>
          </a:bodyPr>
          <a:lstStyle/>
          <a:p>
            <a:r>
              <a:rPr lang="en-US" sz="4800" dirty="0">
                <a:latin typeface="Arial" charset="0"/>
                <a:ea typeface="Arial" charset="0"/>
                <a:cs typeface="Arial" charset="0"/>
              </a:rPr>
              <a:t>Unleashing The Power of IUL:</a:t>
            </a:r>
            <a:br>
              <a:rPr lang="en-US" sz="4800" dirty="0">
                <a:latin typeface="Arial" charset="0"/>
                <a:ea typeface="Arial" charset="0"/>
                <a:cs typeface="Arial" charset="0"/>
              </a:rPr>
            </a:br>
            <a:r>
              <a:rPr lang="en-US" sz="4800" dirty="0">
                <a:latin typeface="Arial" charset="0"/>
                <a:ea typeface="Arial" charset="0"/>
                <a:cs typeface="Arial" charset="0"/>
              </a:rPr>
              <a:t>Secrets of Accumulation &amp; Distribution</a:t>
            </a:r>
            <a:endParaRPr lang="en-PH" dirty="0"/>
          </a:p>
        </p:txBody>
      </p:sp>
      <p:pic>
        <p:nvPicPr>
          <p:cNvPr id="9" name="Picture 8">
            <a:extLst>
              <a:ext uri="{FF2B5EF4-FFF2-40B4-BE49-F238E27FC236}">
                <a16:creationId xmlns:a16="http://schemas.microsoft.com/office/drawing/2014/main" id="{E1B6972B-24A7-4D4F-8D82-350816ADEFB7}"/>
              </a:ext>
            </a:extLst>
          </p:cNvPr>
          <p:cNvPicPr>
            <a:picLocks noChangeAspect="1"/>
          </p:cNvPicPr>
          <p:nvPr/>
        </p:nvPicPr>
        <p:blipFill>
          <a:blip r:embed="rId2"/>
          <a:stretch>
            <a:fillRect/>
          </a:stretch>
        </p:blipFill>
        <p:spPr>
          <a:xfrm>
            <a:off x="2356051" y="1558031"/>
            <a:ext cx="3212698" cy="825397"/>
          </a:xfrm>
          <a:prstGeom prst="rect">
            <a:avLst/>
          </a:prstGeom>
        </p:spPr>
      </p:pic>
    </p:spTree>
    <p:extLst>
      <p:ext uri="{BB962C8B-B14F-4D97-AF65-F5344CB8AC3E}">
        <p14:creationId xmlns:p14="http://schemas.microsoft.com/office/powerpoint/2010/main" val="174641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98AAFEF-D442-45D6-B020-B35FD8118B01}"/>
              </a:ext>
            </a:extLst>
          </p:cNvPr>
          <p:cNvSpPr txBox="1">
            <a:spLocks/>
          </p:cNvSpPr>
          <p:nvPr/>
        </p:nvSpPr>
        <p:spPr>
          <a:xfrm>
            <a:off x="2190200" y="1438100"/>
            <a:ext cx="7659201"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55">
              <a:spcAft>
                <a:spcPts val="1333"/>
              </a:spcAft>
              <a:tabLst>
                <a:tab pos="10057646" algn="r"/>
              </a:tabLst>
              <a:defRPr/>
            </a:pPr>
            <a:r>
              <a:rPr lang="en-US" altLang="en-US" sz="2400" b="1" dirty="0">
                <a:solidFill>
                  <a:srgbClr val="333333"/>
                </a:solidFill>
                <a:latin typeface="Calibri" panose="020F0502020204030204" pitchFamily="34" charset="0"/>
                <a:cs typeface="Calibri" panose="020F0502020204030204" pitchFamily="34" charset="0"/>
              </a:rPr>
              <a:t>Up 10%;  Down 10%</a:t>
            </a:r>
          </a:p>
        </p:txBody>
      </p:sp>
      <p:graphicFrame>
        <p:nvGraphicFramePr>
          <p:cNvPr id="4" name="Chart 3">
            <a:extLst>
              <a:ext uri="{FF2B5EF4-FFF2-40B4-BE49-F238E27FC236}">
                <a16:creationId xmlns:a16="http://schemas.microsoft.com/office/drawing/2014/main" id="{9CD8304C-CB94-4BBA-BB18-14EE43967481}"/>
              </a:ext>
            </a:extLst>
          </p:cNvPr>
          <p:cNvGraphicFramePr/>
          <p:nvPr>
            <p:extLst>
              <p:ext uri="{D42A27DB-BD31-4B8C-83A1-F6EECF244321}">
                <p14:modId xmlns:p14="http://schemas.microsoft.com/office/powerpoint/2010/main" val="2200986892"/>
              </p:ext>
            </p:extLst>
          </p:nvPr>
        </p:nvGraphicFramePr>
        <p:xfrm>
          <a:off x="1930123" y="2014224"/>
          <a:ext cx="8103539" cy="341478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AE28AC71-EC93-4684-B6E5-4F4289899031}"/>
              </a:ext>
            </a:extLst>
          </p:cNvPr>
          <p:cNvCxnSpPr/>
          <p:nvPr/>
        </p:nvCxnSpPr>
        <p:spPr>
          <a:xfrm>
            <a:off x="3291831" y="2215381"/>
            <a:ext cx="6254940" cy="921684"/>
          </a:xfrm>
          <a:prstGeom prst="straightConnector1">
            <a:avLst/>
          </a:prstGeom>
          <a:noFill/>
          <a:ln w="50800" cap="rnd" cmpd="sng" algn="ctr">
            <a:solidFill>
              <a:srgbClr val="C00000"/>
            </a:solidFill>
            <a:prstDash val="solid"/>
            <a:miter lim="800000"/>
            <a:tailEnd type="arrow" w="lg" len="lg"/>
          </a:ln>
          <a:effectLst/>
        </p:spPr>
      </p:cxnSp>
      <p:cxnSp>
        <p:nvCxnSpPr>
          <p:cNvPr id="6" name="Straight Arrow Connector 5">
            <a:extLst>
              <a:ext uri="{FF2B5EF4-FFF2-40B4-BE49-F238E27FC236}">
                <a16:creationId xmlns:a16="http://schemas.microsoft.com/office/drawing/2014/main" id="{D62DA4DD-68A4-427D-9E94-BBFF6034A82D}"/>
              </a:ext>
            </a:extLst>
          </p:cNvPr>
          <p:cNvCxnSpPr/>
          <p:nvPr/>
        </p:nvCxnSpPr>
        <p:spPr>
          <a:xfrm flipH="1">
            <a:off x="3022600" y="3178960"/>
            <a:ext cx="6553200" cy="0"/>
          </a:xfrm>
          <a:prstGeom prst="straightConnector1">
            <a:avLst/>
          </a:prstGeom>
          <a:noFill/>
          <a:ln w="50800" cap="rnd" cmpd="sng" algn="ctr">
            <a:solidFill>
              <a:srgbClr val="C00000"/>
            </a:solidFill>
            <a:prstDash val="solid"/>
            <a:miter lim="800000"/>
            <a:tailEnd type="arrow" w="lg" len="lg"/>
          </a:ln>
          <a:effectLst/>
        </p:spPr>
      </p:cxnSp>
      <p:sp>
        <p:nvSpPr>
          <p:cNvPr id="7" name="Title 3">
            <a:extLst>
              <a:ext uri="{FF2B5EF4-FFF2-40B4-BE49-F238E27FC236}">
                <a16:creationId xmlns:a16="http://schemas.microsoft.com/office/drawing/2014/main" id="{419117DB-541D-4C74-B17C-39013248B69E}"/>
              </a:ext>
            </a:extLst>
          </p:cNvPr>
          <p:cNvSpPr txBox="1">
            <a:spLocks/>
          </p:cNvSpPr>
          <p:nvPr/>
        </p:nvSpPr>
        <p:spPr>
          <a:xfrm>
            <a:off x="2247350" y="879537"/>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IUL Secrets of Accumulation</a:t>
            </a:r>
            <a:endParaRPr lang="en-US" sz="2800" b="1" dirty="0"/>
          </a:p>
        </p:txBody>
      </p:sp>
      <p:pic>
        <p:nvPicPr>
          <p:cNvPr id="8" name="Picture 7">
            <a:extLst>
              <a:ext uri="{FF2B5EF4-FFF2-40B4-BE49-F238E27FC236}">
                <a16:creationId xmlns:a16="http://schemas.microsoft.com/office/drawing/2014/main" id="{4103E345-DF33-4A5E-B102-AD13C64480A6}"/>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96028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750"/>
                            </p:stCondLst>
                            <p:childTnLst>
                              <p:par>
                                <p:cTn id="9" presetID="22" presetClass="exit" presetSubtype="8" fill="hold" nodeType="afterEffect">
                                  <p:stCondLst>
                                    <p:cond delay="750"/>
                                  </p:stCondLst>
                                  <p:childTnLst>
                                    <p:animEffect transition="out" filter="wipe(left)">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3000"/>
                            </p:stCondLst>
                            <p:childTnLst>
                              <p:par>
                                <p:cTn id="13" presetID="22" presetClass="entr" presetSubtype="2" fill="hold"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5EB2B0F1-DAF3-4C3A-86FA-D858441EF4A5}"/>
              </a:ext>
            </a:extLst>
          </p:cNvPr>
          <p:cNvSpPr txBox="1">
            <a:spLocks/>
          </p:cNvSpPr>
          <p:nvPr/>
        </p:nvSpPr>
        <p:spPr>
          <a:xfrm>
            <a:off x="2304307" y="1333325"/>
            <a:ext cx="7659201"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55">
              <a:spcAft>
                <a:spcPts val="1333"/>
              </a:spcAft>
              <a:tabLst>
                <a:tab pos="10057646" algn="r"/>
              </a:tabLst>
              <a:defRPr/>
            </a:pPr>
            <a:r>
              <a:rPr lang="en-US" altLang="en-US" sz="2400" b="1" dirty="0">
                <a:solidFill>
                  <a:srgbClr val="333333"/>
                </a:solidFill>
                <a:latin typeface="Calibri" panose="020F0502020204030204" pitchFamily="34" charset="0"/>
                <a:cs typeface="Calibri" panose="020F0502020204030204" pitchFamily="34" charset="0"/>
              </a:rPr>
              <a:t>Up 10%;  Down 10% – With Caps &amp; Floors</a:t>
            </a:r>
          </a:p>
        </p:txBody>
      </p:sp>
      <p:graphicFrame>
        <p:nvGraphicFramePr>
          <p:cNvPr id="4" name="Chart 3">
            <a:extLst>
              <a:ext uri="{FF2B5EF4-FFF2-40B4-BE49-F238E27FC236}">
                <a16:creationId xmlns:a16="http://schemas.microsoft.com/office/drawing/2014/main" id="{06340B1C-45A1-432D-9F1F-8E52476963E2}"/>
              </a:ext>
            </a:extLst>
          </p:cNvPr>
          <p:cNvGraphicFramePr/>
          <p:nvPr>
            <p:extLst>
              <p:ext uri="{D42A27DB-BD31-4B8C-83A1-F6EECF244321}">
                <p14:modId xmlns:p14="http://schemas.microsoft.com/office/powerpoint/2010/main" val="2369520254"/>
              </p:ext>
            </p:extLst>
          </p:nvPr>
        </p:nvGraphicFramePr>
        <p:xfrm>
          <a:off x="2044230" y="1902471"/>
          <a:ext cx="8103539" cy="342175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3">
            <a:extLst>
              <a:ext uri="{FF2B5EF4-FFF2-40B4-BE49-F238E27FC236}">
                <a16:creationId xmlns:a16="http://schemas.microsoft.com/office/drawing/2014/main" id="{42C75A2D-1A3D-469F-A148-D1B4C8C0BFE1}"/>
              </a:ext>
            </a:extLst>
          </p:cNvPr>
          <p:cNvSpPr txBox="1">
            <a:spLocks/>
          </p:cNvSpPr>
          <p:nvPr/>
        </p:nvSpPr>
        <p:spPr>
          <a:xfrm>
            <a:off x="2247350" y="879537"/>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IUL Secrets of Accumulation</a:t>
            </a:r>
            <a:endParaRPr lang="en-US" sz="2800" b="1" dirty="0"/>
          </a:p>
        </p:txBody>
      </p:sp>
      <p:pic>
        <p:nvPicPr>
          <p:cNvPr id="6" name="Picture 5">
            <a:extLst>
              <a:ext uri="{FF2B5EF4-FFF2-40B4-BE49-F238E27FC236}">
                <a16:creationId xmlns:a16="http://schemas.microsoft.com/office/drawing/2014/main" id="{3BFFAD3B-4B91-4BAD-B712-1CB610AAB581}"/>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19031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D9330B00-D238-43C0-89D0-538B9FEE9767}"/>
              </a:ext>
            </a:extLst>
          </p:cNvPr>
          <p:cNvSpPr txBox="1">
            <a:spLocks/>
          </p:cNvSpPr>
          <p:nvPr/>
        </p:nvSpPr>
        <p:spPr>
          <a:xfrm>
            <a:off x="1990175" y="1561925"/>
            <a:ext cx="7659201"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55">
              <a:spcAft>
                <a:spcPts val="1333"/>
              </a:spcAft>
              <a:tabLst>
                <a:tab pos="10057646" algn="r"/>
              </a:tabLst>
              <a:defRPr/>
            </a:pPr>
            <a:r>
              <a:rPr lang="en-US" altLang="en-US" sz="2400" b="1" dirty="0">
                <a:solidFill>
                  <a:srgbClr val="333333"/>
                </a:solidFill>
                <a:latin typeface="Calibri" panose="020F0502020204030204" pitchFamily="34" charset="0"/>
                <a:cs typeface="Calibri" panose="020F0502020204030204" pitchFamily="34" charset="0"/>
              </a:rPr>
              <a:t>Up 10%;  Down 10% – With Caps &amp; Floors</a:t>
            </a:r>
          </a:p>
        </p:txBody>
      </p:sp>
      <p:graphicFrame>
        <p:nvGraphicFramePr>
          <p:cNvPr id="4" name="Chart 3">
            <a:extLst>
              <a:ext uri="{FF2B5EF4-FFF2-40B4-BE49-F238E27FC236}">
                <a16:creationId xmlns:a16="http://schemas.microsoft.com/office/drawing/2014/main" id="{574E6B13-F1C4-4CFF-817A-3DD516D80D94}"/>
              </a:ext>
            </a:extLst>
          </p:cNvPr>
          <p:cNvGraphicFramePr/>
          <p:nvPr>
            <p:extLst>
              <p:ext uri="{D42A27DB-BD31-4B8C-83A1-F6EECF244321}">
                <p14:modId xmlns:p14="http://schemas.microsoft.com/office/powerpoint/2010/main" val="3000349814"/>
              </p:ext>
            </p:extLst>
          </p:nvPr>
        </p:nvGraphicFramePr>
        <p:xfrm>
          <a:off x="1730098" y="2138049"/>
          <a:ext cx="8103539" cy="341478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2172D66F-4CCF-40B3-9803-73C4240F8D33}"/>
              </a:ext>
            </a:extLst>
          </p:cNvPr>
          <p:cNvCxnSpPr/>
          <p:nvPr/>
        </p:nvCxnSpPr>
        <p:spPr>
          <a:xfrm flipV="1">
            <a:off x="3106285" y="2702752"/>
            <a:ext cx="6216713" cy="2327225"/>
          </a:xfrm>
          <a:prstGeom prst="straightConnector1">
            <a:avLst/>
          </a:prstGeom>
          <a:noFill/>
          <a:ln w="50800" cap="rnd" cmpd="sng" algn="ctr">
            <a:solidFill>
              <a:srgbClr val="C00000"/>
            </a:solidFill>
            <a:prstDash val="solid"/>
            <a:miter lim="800000"/>
            <a:tailEnd type="arrow" w="lg" len="lg"/>
          </a:ln>
          <a:effectLst/>
        </p:spPr>
      </p:cxnSp>
      <p:sp>
        <p:nvSpPr>
          <p:cNvPr id="6" name="Up Arrow 11">
            <a:extLst>
              <a:ext uri="{FF2B5EF4-FFF2-40B4-BE49-F238E27FC236}">
                <a16:creationId xmlns:a16="http://schemas.microsoft.com/office/drawing/2014/main" id="{67C12319-713B-4ABE-9D01-1689980910C4}"/>
              </a:ext>
            </a:extLst>
          </p:cNvPr>
          <p:cNvSpPr/>
          <p:nvPr/>
        </p:nvSpPr>
        <p:spPr>
          <a:xfrm>
            <a:off x="9572402" y="2702752"/>
            <a:ext cx="468255" cy="2459365"/>
          </a:xfrm>
          <a:prstGeom prst="upArrow">
            <a:avLst>
              <a:gd name="adj1" fmla="val 34783"/>
              <a:gd name="adj2" fmla="val 98572"/>
            </a:avLst>
          </a:prstGeom>
          <a:solidFill>
            <a:srgbClr val="5B9BD5"/>
          </a:solidFill>
          <a:ln w="12700" cap="flat" cmpd="sng" algn="ctr">
            <a:noFill/>
            <a:prstDash val="solid"/>
            <a:miter lim="800000"/>
          </a:ln>
          <a:effectLst/>
        </p:spPr>
        <p:txBody>
          <a:bodyPr lIns="91436" tIns="45718" rIns="91436" bIns="45718" rtlCol="0" anchor="ctr"/>
          <a:lstStyle/>
          <a:p>
            <a:pPr algn="ctr" defTabSz="914355"/>
            <a:endParaRPr lang="en-US" sz="1800" kern="0">
              <a:solidFill>
                <a:prstClr val="white"/>
              </a:solidFill>
              <a:latin typeface="Calibri"/>
            </a:endParaRPr>
          </a:p>
        </p:txBody>
      </p:sp>
      <p:sp>
        <p:nvSpPr>
          <p:cNvPr id="7" name="Title 3">
            <a:extLst>
              <a:ext uri="{FF2B5EF4-FFF2-40B4-BE49-F238E27FC236}">
                <a16:creationId xmlns:a16="http://schemas.microsoft.com/office/drawing/2014/main" id="{05F7E488-DB14-43E8-839D-725F7D8B8DCC}"/>
              </a:ext>
            </a:extLst>
          </p:cNvPr>
          <p:cNvSpPr txBox="1">
            <a:spLocks/>
          </p:cNvSpPr>
          <p:nvPr/>
        </p:nvSpPr>
        <p:spPr>
          <a:xfrm>
            <a:off x="2247350" y="879537"/>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IUL Secrets of Accumulation</a:t>
            </a:r>
            <a:endParaRPr lang="en-US" sz="2800" b="1" dirty="0"/>
          </a:p>
        </p:txBody>
      </p:sp>
      <p:sp>
        <p:nvSpPr>
          <p:cNvPr id="8" name="Rectangle 3">
            <a:extLst>
              <a:ext uri="{FF2B5EF4-FFF2-40B4-BE49-F238E27FC236}">
                <a16:creationId xmlns:a16="http://schemas.microsoft.com/office/drawing/2014/main" id="{F23B2899-B312-403B-903A-6989661146DA}"/>
              </a:ext>
            </a:extLst>
          </p:cNvPr>
          <p:cNvSpPr txBox="1">
            <a:spLocks/>
          </p:cNvSpPr>
          <p:nvPr/>
        </p:nvSpPr>
        <p:spPr>
          <a:xfrm>
            <a:off x="9105677" y="5173993"/>
            <a:ext cx="1228309" cy="366961"/>
          </a:xfrm>
          <a:prstGeom prst="rect">
            <a:avLst/>
          </a:prstGeom>
          <a:solidFill>
            <a:schemeClr val="bg1"/>
          </a:solidFill>
        </p:spPr>
        <p:txBody>
          <a:bodyPr lIns="91436" tIns="45718" rIns="91436" bIns="45718">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Aft>
                <a:spcPts val="1333"/>
              </a:spcAft>
              <a:buNone/>
              <a:tabLst>
                <a:tab pos="10057646" algn="r"/>
              </a:tabLst>
            </a:pPr>
            <a:r>
              <a:rPr lang="en-US" altLang="en-US" sz="2000" b="1" dirty="0">
                <a:solidFill>
                  <a:prstClr val="black"/>
                </a:solidFill>
                <a:latin typeface="Calibri"/>
              </a:rPr>
              <a:t>$95,000</a:t>
            </a:r>
            <a:endParaRPr lang="en-US" altLang="en-US" sz="2000" b="1" i="1" dirty="0">
              <a:solidFill>
                <a:prstClr val="black"/>
              </a:solidFill>
              <a:latin typeface="Calibri"/>
            </a:endParaRPr>
          </a:p>
        </p:txBody>
      </p:sp>
      <p:sp>
        <p:nvSpPr>
          <p:cNvPr id="9" name="Rectangle 3">
            <a:extLst>
              <a:ext uri="{FF2B5EF4-FFF2-40B4-BE49-F238E27FC236}">
                <a16:creationId xmlns:a16="http://schemas.microsoft.com/office/drawing/2014/main" id="{1B057E09-BC53-439F-967D-37722998D88A}"/>
              </a:ext>
            </a:extLst>
          </p:cNvPr>
          <p:cNvSpPr txBox="1">
            <a:spLocks/>
          </p:cNvSpPr>
          <p:nvPr/>
        </p:nvSpPr>
        <p:spPr>
          <a:xfrm>
            <a:off x="9052380" y="2384682"/>
            <a:ext cx="1769535" cy="492125"/>
          </a:xfrm>
          <a:prstGeom prst="rect">
            <a:avLst/>
          </a:prstGeom>
        </p:spPr>
        <p:txBody>
          <a:bodyPr lIns="91436" tIns="45718" rIns="91436" bIns="45718">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Aft>
                <a:spcPts val="1333"/>
              </a:spcAft>
              <a:buNone/>
              <a:tabLst>
                <a:tab pos="10057646" algn="r"/>
              </a:tabLst>
            </a:pPr>
            <a:r>
              <a:rPr lang="en-US" altLang="en-US" sz="2000" b="1" dirty="0">
                <a:solidFill>
                  <a:prstClr val="black"/>
                </a:solidFill>
                <a:latin typeface="Calibri"/>
              </a:rPr>
              <a:t>$161,000</a:t>
            </a:r>
            <a:endParaRPr lang="en-US" altLang="en-US" sz="2000" b="1" i="1" dirty="0">
              <a:solidFill>
                <a:prstClr val="black"/>
              </a:solidFill>
              <a:latin typeface="Calibri"/>
            </a:endParaRPr>
          </a:p>
        </p:txBody>
      </p:sp>
      <p:pic>
        <p:nvPicPr>
          <p:cNvPr id="10" name="Picture 9">
            <a:extLst>
              <a:ext uri="{FF2B5EF4-FFF2-40B4-BE49-F238E27FC236}">
                <a16:creationId xmlns:a16="http://schemas.microsoft.com/office/drawing/2014/main" id="{F9DB7F95-63FD-4019-90B6-A08130023F7A}"/>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84953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bg/>
                                          </p:spTgt>
                                        </p:tgtEl>
                                        <p:attrNameLst>
                                          <p:attrName>style.visibility</p:attrName>
                                        </p:attrNameLst>
                                      </p:cBhvr>
                                      <p:to>
                                        <p:strVal val="visible"/>
                                      </p:to>
                                    </p:set>
                                    <p:anim calcmode="lin" valueType="num">
                                      <p:cBhvr>
                                        <p:cTn id="16" dur="500" fill="hold"/>
                                        <p:tgtEl>
                                          <p:spTgt spid="8">
                                            <p:bg/>
                                          </p:spTgt>
                                        </p:tgtEl>
                                        <p:attrNameLst>
                                          <p:attrName>ppt_w</p:attrName>
                                        </p:attrNameLst>
                                      </p:cBhvr>
                                      <p:tavLst>
                                        <p:tav tm="0">
                                          <p:val>
                                            <p:fltVal val="0"/>
                                          </p:val>
                                        </p:tav>
                                        <p:tav tm="100000">
                                          <p:val>
                                            <p:strVal val="#ppt_w"/>
                                          </p:val>
                                        </p:tav>
                                      </p:tavLst>
                                    </p:anim>
                                    <p:anim calcmode="lin" valueType="num">
                                      <p:cBhvr>
                                        <p:cTn id="17" dur="500" fill="hold"/>
                                        <p:tgtEl>
                                          <p:spTgt spid="8">
                                            <p:bg/>
                                          </p:spTgt>
                                        </p:tgtEl>
                                        <p:attrNameLst>
                                          <p:attrName>ppt_h</p:attrName>
                                        </p:attrNameLst>
                                      </p:cBhvr>
                                      <p:tavLst>
                                        <p:tav tm="0">
                                          <p:val>
                                            <p:fltVal val="0"/>
                                          </p:val>
                                        </p:tav>
                                        <p:tav tm="100000">
                                          <p:val>
                                            <p:strVal val="#ppt_h"/>
                                          </p:val>
                                        </p:tav>
                                      </p:tavLst>
                                    </p:anim>
                                    <p:animEffect transition="in" filter="fade">
                                      <p:cBhvr>
                                        <p:cTn id="18" dur="500"/>
                                        <p:tgtEl>
                                          <p:spTgt spid="8">
                                            <p:bg/>
                                          </p:spTgt>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par>
                          <p:cTn id="24" fill="hold">
                            <p:stCondLst>
                              <p:cond delay="500"/>
                            </p:stCondLst>
                            <p:childTnLst>
                              <p:par>
                                <p:cTn id="25" presetID="53" presetClass="entr" presetSubtype="16" fill="hold" grpId="0" nodeType="afterEffect">
                                  <p:stCondLst>
                                    <p:cond delay="25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uiExpand="1" build="p" animBg="1"/>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F86AB09-17E7-44E9-9B89-921203548EAC}"/>
              </a:ext>
            </a:extLst>
          </p:cNvPr>
          <p:cNvSpPr/>
          <p:nvPr/>
        </p:nvSpPr>
        <p:spPr>
          <a:xfrm>
            <a:off x="2330450" y="2790852"/>
            <a:ext cx="7302500" cy="1276296"/>
          </a:xfrm>
          <a:prstGeom prst="roundRect">
            <a:avLst/>
          </a:prstGeom>
          <a:gradFill flip="none" rotWithShape="1">
            <a:gsLst>
              <a:gs pos="0">
                <a:srgbClr val="AACFEF">
                  <a:lumMod val="50000"/>
                </a:srgbClr>
              </a:gs>
              <a:gs pos="90000">
                <a:srgbClr val="AACFEF">
                  <a:lumMod val="77000"/>
                </a:srgbClr>
              </a:gs>
              <a:gs pos="100000">
                <a:srgbClr val="AACFEF">
                  <a:lumMod val="9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25" tIns="91440" rIns="91425" bIns="91436" anchor="ctr" anchorCtr="1"/>
          <a:lstStyle/>
          <a:p>
            <a:pPr algn="ctr" defTabSz="457124" eaLnBrk="0" fontAlgn="base" hangingPunct="0">
              <a:spcBef>
                <a:spcPct val="0"/>
              </a:spcBef>
              <a:spcAft>
                <a:spcPct val="0"/>
              </a:spcAft>
              <a:defRPr/>
            </a:pPr>
            <a:r>
              <a:rPr lang="en-US" sz="3200" b="1" kern="0" dirty="0">
                <a:solidFill>
                  <a:srgbClr val="FFFFFF"/>
                </a:solidFill>
                <a:ea typeface="ＭＳ Ｐゴシック"/>
                <a:cs typeface="Arial"/>
              </a:rPr>
              <a:t>Death-Benefit-Focused IUL</a:t>
            </a:r>
          </a:p>
          <a:p>
            <a:pPr algn="ctr" defTabSz="457124" eaLnBrk="0" fontAlgn="base" hangingPunct="0">
              <a:spcBef>
                <a:spcPct val="0"/>
              </a:spcBef>
              <a:spcAft>
                <a:spcPct val="0"/>
              </a:spcAft>
              <a:defRPr/>
            </a:pPr>
            <a:r>
              <a:rPr lang="en-US" sz="3200" b="1" kern="0" dirty="0">
                <a:solidFill>
                  <a:srgbClr val="FFFFFF"/>
                </a:solidFill>
                <a:ea typeface="ＭＳ Ｐゴシック"/>
                <a:cs typeface="Arial"/>
              </a:rPr>
              <a:t>Premiums: Small, Medium &amp; Large</a:t>
            </a:r>
          </a:p>
        </p:txBody>
      </p:sp>
      <p:pic>
        <p:nvPicPr>
          <p:cNvPr id="3" name="Picture 2">
            <a:extLst>
              <a:ext uri="{FF2B5EF4-FFF2-40B4-BE49-F238E27FC236}">
                <a16:creationId xmlns:a16="http://schemas.microsoft.com/office/drawing/2014/main" id="{B3E5B332-DB0F-4BE1-BC0B-C2A475F1E213}"/>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7042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4C7289E-86B4-4B4F-A19D-E45B7CF72E14}"/>
              </a:ext>
            </a:extLst>
          </p:cNvPr>
          <p:cNvSpPr txBox="1">
            <a:spLocks/>
          </p:cNvSpPr>
          <p:nvPr/>
        </p:nvSpPr>
        <p:spPr>
          <a:xfrm>
            <a:off x="2268400" y="1024407"/>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Death-Benefit-Focused IUL: Assumptions</a:t>
            </a:r>
            <a:endParaRPr lang="en-US" sz="2800" b="1" dirty="0"/>
          </a:p>
        </p:txBody>
      </p:sp>
      <p:sp>
        <p:nvSpPr>
          <p:cNvPr id="3" name="Rectangle 2">
            <a:extLst>
              <a:ext uri="{FF2B5EF4-FFF2-40B4-BE49-F238E27FC236}">
                <a16:creationId xmlns:a16="http://schemas.microsoft.com/office/drawing/2014/main" id="{8BE3862C-720F-4949-9E99-1BB627F697B1}"/>
              </a:ext>
            </a:extLst>
          </p:cNvPr>
          <p:cNvSpPr/>
          <p:nvPr/>
        </p:nvSpPr>
        <p:spPr>
          <a:xfrm>
            <a:off x="2029253" y="2055202"/>
            <a:ext cx="9134047" cy="3305615"/>
          </a:xfrm>
          <a:prstGeom prst="rect">
            <a:avLst/>
          </a:prstGeom>
          <a:ln>
            <a:noFill/>
          </a:ln>
        </p:spPr>
        <p:txBody>
          <a:bodyPr wrap="square" lIns="73245" tIns="36623" rIns="73245" bIns="36623">
            <a:spAutoFit/>
          </a:bodyPr>
          <a:lstStyle/>
          <a:p>
            <a:pPr marL="346058" indent="-346058" defTabSz="321391">
              <a:spcBef>
                <a:spcPts val="1200"/>
              </a:spcBef>
              <a:buSzPct val="75000"/>
              <a:buFont typeface="Wingdings" panose="05000000000000000000" pitchFamily="2" charset="2"/>
              <a:buChar char="Ø"/>
              <a:defRPr/>
            </a:pPr>
            <a:r>
              <a:rPr lang="en-US" sz="2000" b="1" dirty="0">
                <a:solidFill>
                  <a:srgbClr val="0070C0"/>
                </a:solidFill>
                <a:latin typeface="Calibri"/>
                <a:ea typeface="ＭＳ Ｐゴシック" pitchFamily="34" charset="-128"/>
              </a:rPr>
              <a:t>Male, age 30, Preferred Non-Tobacco</a:t>
            </a:r>
          </a:p>
          <a:p>
            <a:pPr marL="346058" indent="-346058" defTabSz="321391">
              <a:spcBef>
                <a:spcPts val="1200"/>
              </a:spcBef>
              <a:buSzPct val="75000"/>
              <a:buFont typeface="Wingdings" panose="05000000000000000000" pitchFamily="2" charset="2"/>
              <a:buChar char="Ø"/>
              <a:defRPr/>
            </a:pPr>
            <a:r>
              <a:rPr lang="en-US" sz="2000" b="1" dirty="0">
                <a:solidFill>
                  <a:srgbClr val="0070C0"/>
                </a:solidFill>
                <a:latin typeface="Calibri"/>
                <a:ea typeface="ＭＳ Ｐゴシック" pitchFamily="34" charset="-128"/>
              </a:rPr>
              <a:t>$400,000 Option A</a:t>
            </a:r>
          </a:p>
          <a:p>
            <a:pPr marL="346058" indent="-346058" defTabSz="321391">
              <a:spcBef>
                <a:spcPts val="1200"/>
              </a:spcBef>
              <a:buSzPct val="75000"/>
              <a:buFont typeface="Wingdings" panose="05000000000000000000" pitchFamily="2" charset="2"/>
              <a:buChar char="Ø"/>
              <a:defRPr/>
            </a:pPr>
            <a:r>
              <a:rPr lang="en-US" sz="2000" b="1" dirty="0">
                <a:solidFill>
                  <a:srgbClr val="0070C0"/>
                </a:solidFill>
                <a:latin typeface="Calibri"/>
                <a:ea typeface="ＭＳ Ｐゴシック" pitchFamily="34" charset="-128"/>
              </a:rPr>
              <a:t>Premiums paid monthly to age 65, then stopped</a:t>
            </a:r>
          </a:p>
          <a:p>
            <a:pPr marL="346058" indent="-346058" defTabSz="321391">
              <a:spcBef>
                <a:spcPts val="1200"/>
              </a:spcBef>
              <a:buSzPct val="75000"/>
              <a:buFont typeface="Wingdings" panose="05000000000000000000" pitchFamily="2" charset="2"/>
              <a:buChar char="Ø"/>
              <a:defRPr/>
            </a:pPr>
            <a:r>
              <a:rPr lang="en-US" sz="2000" b="1" dirty="0">
                <a:solidFill>
                  <a:srgbClr val="0070C0"/>
                </a:solidFill>
                <a:latin typeface="Calibri"/>
                <a:ea typeface="ＭＳ Ｐゴシック" pitchFamily="34" charset="-128"/>
              </a:rPr>
              <a:t>Max Accumulator illustrated at 7.44%</a:t>
            </a:r>
          </a:p>
          <a:p>
            <a:pPr marL="346058" indent="-346058" defTabSz="321391">
              <a:spcBef>
                <a:spcPts val="2400"/>
              </a:spcBef>
              <a:buSzPct val="75000"/>
              <a:buFont typeface="Wingdings" panose="05000000000000000000" pitchFamily="2" charset="2"/>
              <a:buChar char="Ø"/>
              <a:defRPr/>
            </a:pPr>
            <a:r>
              <a:rPr lang="en-US" sz="2000" b="1" dirty="0">
                <a:solidFill>
                  <a:srgbClr val="0070C0"/>
                </a:solidFill>
                <a:latin typeface="Calibri"/>
                <a:ea typeface="ＭＳ Ｐゴシック" pitchFamily="34" charset="-128"/>
              </a:rPr>
              <a:t>Minimum Premium:  Carries the illustration to age 121</a:t>
            </a:r>
            <a:r>
              <a:rPr lang="en-US" sz="2000" b="1" dirty="0">
                <a:solidFill>
                  <a:srgbClr val="FF0000"/>
                </a:solidFill>
                <a:latin typeface="Calibri"/>
                <a:ea typeface="ＭＳ Ｐゴシック" pitchFamily="34" charset="-128"/>
              </a:rPr>
              <a:t> </a:t>
            </a:r>
            <a:r>
              <a:rPr lang="en-US" sz="2000" b="1" dirty="0">
                <a:solidFill>
                  <a:srgbClr val="0070C0"/>
                </a:solidFill>
                <a:latin typeface="Calibri"/>
                <a:ea typeface="ＭＳ Ｐゴシック" pitchFamily="34" charset="-128"/>
              </a:rPr>
              <a:t>under current assumptions</a:t>
            </a:r>
          </a:p>
          <a:p>
            <a:pPr marL="346058" indent="-346058" defTabSz="321391">
              <a:spcBef>
                <a:spcPts val="1200"/>
              </a:spcBef>
              <a:buSzPct val="75000"/>
              <a:buFont typeface="Wingdings" panose="05000000000000000000" pitchFamily="2" charset="2"/>
              <a:buChar char="Ø"/>
              <a:defRPr/>
            </a:pPr>
            <a:r>
              <a:rPr lang="en-US" sz="2000" b="1" dirty="0">
                <a:solidFill>
                  <a:srgbClr val="0070C0"/>
                </a:solidFill>
                <a:latin typeface="Calibri"/>
                <a:ea typeface="ＭＳ Ｐゴシック" pitchFamily="34" charset="-128"/>
              </a:rPr>
              <a:t>Maximum Premium:  Guideline Maximum Premium</a:t>
            </a:r>
          </a:p>
          <a:p>
            <a:pPr marL="346058" indent="-346058" defTabSz="321391">
              <a:spcBef>
                <a:spcPts val="1200"/>
              </a:spcBef>
              <a:buSzPct val="75000"/>
              <a:buFont typeface="Wingdings" panose="05000000000000000000" pitchFamily="2" charset="2"/>
              <a:buChar char="Ø"/>
              <a:defRPr/>
            </a:pPr>
            <a:r>
              <a:rPr lang="en-US" sz="2000" b="1" dirty="0">
                <a:solidFill>
                  <a:srgbClr val="0070C0"/>
                </a:solidFill>
                <a:latin typeface="Calibri"/>
                <a:ea typeface="ＭＳ Ｐゴシック" pitchFamily="34" charset="-128"/>
              </a:rPr>
              <a:t>Medium Premium:  Right between the Minimum and Maximum premiums</a:t>
            </a:r>
          </a:p>
        </p:txBody>
      </p:sp>
      <p:pic>
        <p:nvPicPr>
          <p:cNvPr id="4" name="Picture 3">
            <a:extLst>
              <a:ext uri="{FF2B5EF4-FFF2-40B4-BE49-F238E27FC236}">
                <a16:creationId xmlns:a16="http://schemas.microsoft.com/office/drawing/2014/main" id="{277E802B-716D-4CA8-9FF9-CB3413D90BB6}"/>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307847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par>
                          <p:cTn id="8" fill="hold">
                            <p:stCondLst>
                              <p:cond delay="1250"/>
                            </p:stCondLst>
                            <p:childTnLst>
                              <p:par>
                                <p:cTn id="9" presetID="22" presetClass="entr" presetSubtype="8" fill="hold" grpId="0"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750"/>
                                        <p:tgtEl>
                                          <p:spTgt spid="3">
                                            <p:txEl>
                                              <p:pRg st="1" end="1"/>
                                            </p:txEl>
                                          </p:spTgt>
                                        </p:tgtEl>
                                      </p:cBhvr>
                                    </p:animEffect>
                                  </p:childTnLst>
                                </p:cTn>
                              </p:par>
                            </p:childTnLst>
                          </p:cTn>
                        </p:par>
                        <p:par>
                          <p:cTn id="12" fill="hold">
                            <p:stCondLst>
                              <p:cond delay="2750"/>
                            </p:stCondLst>
                            <p:childTnLst>
                              <p:par>
                                <p:cTn id="13" presetID="22" presetClass="entr" presetSubtype="8" fill="hold" grpId="0"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750"/>
                                        <p:tgtEl>
                                          <p:spTgt spid="3">
                                            <p:txEl>
                                              <p:pRg st="2" end="2"/>
                                            </p:txEl>
                                          </p:spTgt>
                                        </p:tgtEl>
                                      </p:cBhvr>
                                    </p:animEffect>
                                  </p:childTnLst>
                                </p:cTn>
                              </p:par>
                            </p:childTnLst>
                          </p:cTn>
                        </p:par>
                        <p:par>
                          <p:cTn id="16" fill="hold">
                            <p:stCondLst>
                              <p:cond delay="4250"/>
                            </p:stCondLst>
                            <p:childTnLst>
                              <p:par>
                                <p:cTn id="17" presetID="22" presetClass="entr" presetSubtype="8" fill="hold" grpId="0" nodeType="after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7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75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5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75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50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71E6CE11-4958-4DE0-9E2D-3AA673DCAED3}"/>
              </a:ext>
            </a:extLst>
          </p:cNvPr>
          <p:cNvSpPr txBox="1">
            <a:spLocks/>
          </p:cNvSpPr>
          <p:nvPr/>
        </p:nvSpPr>
        <p:spPr>
          <a:xfrm>
            <a:off x="2268400" y="548157"/>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Death-Benefit-Focused IUL: </a:t>
            </a:r>
            <a:br>
              <a:rPr lang="en-US" sz="3200" b="1" dirty="0">
                <a:solidFill>
                  <a:srgbClr val="0073AE"/>
                </a:solidFill>
              </a:rPr>
            </a:br>
            <a:r>
              <a:rPr lang="en-US" sz="3200" b="1" dirty="0">
                <a:solidFill>
                  <a:srgbClr val="0073AE"/>
                </a:solidFill>
              </a:rPr>
              <a:t>Small, Medium &amp; Large</a:t>
            </a:r>
            <a:endParaRPr lang="en-US" sz="2800" b="1" dirty="0"/>
          </a:p>
        </p:txBody>
      </p:sp>
      <p:pic>
        <p:nvPicPr>
          <p:cNvPr id="17" name="Picture 16">
            <a:extLst>
              <a:ext uri="{FF2B5EF4-FFF2-40B4-BE49-F238E27FC236}">
                <a16:creationId xmlns:a16="http://schemas.microsoft.com/office/drawing/2014/main" id="{FEC8CEF6-0DE7-45E5-AF3C-89D571EB96FF}"/>
              </a:ext>
            </a:extLst>
          </p:cNvPr>
          <p:cNvPicPr>
            <a:picLocks noChangeAspect="1"/>
          </p:cNvPicPr>
          <p:nvPr/>
        </p:nvPicPr>
        <p:blipFill rotWithShape="1">
          <a:blip r:embed="rId2"/>
          <a:srcRect l="1" t="1" r="-140" b="-439"/>
          <a:stretch/>
        </p:blipFill>
        <p:spPr>
          <a:xfrm>
            <a:off x="1766888" y="1685925"/>
            <a:ext cx="10196512" cy="4362450"/>
          </a:xfrm>
          <a:prstGeom prst="rect">
            <a:avLst/>
          </a:prstGeom>
        </p:spPr>
      </p:pic>
      <p:pic>
        <p:nvPicPr>
          <p:cNvPr id="4" name="Picture 3">
            <a:extLst>
              <a:ext uri="{FF2B5EF4-FFF2-40B4-BE49-F238E27FC236}">
                <a16:creationId xmlns:a16="http://schemas.microsoft.com/office/drawing/2014/main" id="{0F4109D2-62CC-40CF-AB11-D2E013083A8F}"/>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38581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4749843-A960-429F-BF3A-4435C961F813}"/>
              </a:ext>
            </a:extLst>
          </p:cNvPr>
          <p:cNvSpPr/>
          <p:nvPr/>
        </p:nvSpPr>
        <p:spPr>
          <a:xfrm>
            <a:off x="2639439" y="2397519"/>
            <a:ext cx="6913121" cy="1549428"/>
          </a:xfrm>
          <a:prstGeom prst="roundRect">
            <a:avLst/>
          </a:prstGeom>
          <a:gradFill flip="none" rotWithShape="1">
            <a:gsLst>
              <a:gs pos="0">
                <a:srgbClr val="AACFEF">
                  <a:lumMod val="50000"/>
                </a:srgbClr>
              </a:gs>
              <a:gs pos="90000">
                <a:srgbClr val="AACFEF">
                  <a:lumMod val="77000"/>
                </a:srgbClr>
              </a:gs>
              <a:gs pos="100000">
                <a:srgbClr val="AACFEF">
                  <a:lumMod val="9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25" tIns="91440" rIns="91425" bIns="91436" anchor="ctr" anchorCtr="1"/>
          <a:lstStyle/>
          <a:p>
            <a:pPr algn="ctr" defTabSz="457124" eaLnBrk="0" fontAlgn="base" hangingPunct="0">
              <a:spcBef>
                <a:spcPct val="0"/>
              </a:spcBef>
              <a:spcAft>
                <a:spcPct val="0"/>
              </a:spcAft>
              <a:defRPr/>
            </a:pPr>
            <a:r>
              <a:rPr lang="en-US" sz="3600" b="1" kern="0" dirty="0">
                <a:solidFill>
                  <a:srgbClr val="FFFFFF"/>
                </a:solidFill>
                <a:ea typeface="ＭＳ Ｐゴシック"/>
                <a:cs typeface="Arial"/>
              </a:rPr>
              <a:t>Death-Benefit-Focused IUL</a:t>
            </a:r>
          </a:p>
          <a:p>
            <a:pPr algn="ctr" defTabSz="457124" eaLnBrk="0" fontAlgn="base" hangingPunct="0">
              <a:spcBef>
                <a:spcPct val="0"/>
              </a:spcBef>
              <a:spcAft>
                <a:spcPct val="0"/>
              </a:spcAft>
              <a:defRPr/>
            </a:pPr>
            <a:r>
              <a:rPr lang="en-US" sz="3600" b="1" kern="0" dirty="0">
                <a:solidFill>
                  <a:srgbClr val="FFFFFF"/>
                </a:solidFill>
                <a:ea typeface="ＭＳ Ｐゴシック"/>
                <a:cs typeface="Arial"/>
              </a:rPr>
              <a:t>IUL vs. GUL</a:t>
            </a:r>
          </a:p>
        </p:txBody>
      </p:sp>
      <p:pic>
        <p:nvPicPr>
          <p:cNvPr id="3" name="Picture 2">
            <a:extLst>
              <a:ext uri="{FF2B5EF4-FFF2-40B4-BE49-F238E27FC236}">
                <a16:creationId xmlns:a16="http://schemas.microsoft.com/office/drawing/2014/main" id="{C0360FF4-F536-43DA-ABFA-C226A55995D0}"/>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717249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1699" y="1039909"/>
            <a:ext cx="9096525" cy="399424"/>
          </a:xfrm>
        </p:spPr>
        <p:txBody>
          <a:bodyPr>
            <a:noAutofit/>
          </a:bodyPr>
          <a:lstStyle/>
          <a:p>
            <a:pPr algn="ctr"/>
            <a:r>
              <a:rPr lang="en-US" sz="4000" dirty="0">
                <a:solidFill>
                  <a:srgbClr val="0073AE"/>
                </a:solidFill>
              </a:rPr>
              <a:t>Death-Benefit-Focused IUL: </a:t>
            </a:r>
            <a:br>
              <a:rPr lang="en-US" sz="4000" dirty="0">
                <a:solidFill>
                  <a:srgbClr val="0073AE"/>
                </a:solidFill>
              </a:rPr>
            </a:br>
            <a:r>
              <a:rPr lang="en-US" sz="4000" dirty="0">
                <a:solidFill>
                  <a:srgbClr val="0073AE"/>
                </a:solidFill>
              </a:rPr>
              <a:t>Value+ Protector (VPP) vs. Secure Lifetime GUL 3</a:t>
            </a:r>
            <a:endParaRPr lang="en-US" sz="3600" dirty="0"/>
          </a:p>
        </p:txBody>
      </p:sp>
      <p:sp>
        <p:nvSpPr>
          <p:cNvPr id="5" name="Content Placeholder 2"/>
          <p:cNvSpPr txBox="1">
            <a:spLocks/>
          </p:cNvSpPr>
          <p:nvPr/>
        </p:nvSpPr>
        <p:spPr bwMode="auto">
          <a:xfrm>
            <a:off x="1828801" y="2619375"/>
            <a:ext cx="88582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1399" indent="-461399" defTabSz="1219110">
              <a:spcBef>
                <a:spcPts val="1600"/>
              </a:spcBef>
              <a:buSzPct val="75000"/>
              <a:buFont typeface="Wingdings" panose="05000000000000000000" pitchFamily="2" charset="2"/>
              <a:buChar char="ü"/>
              <a:defRPr/>
            </a:pPr>
            <a:r>
              <a:rPr lang="en-US" sz="2800" b="0" dirty="0">
                <a:solidFill>
                  <a:srgbClr val="0070C0"/>
                </a:solidFill>
                <a:latin typeface="Calibri"/>
              </a:rPr>
              <a:t>Secure Lifetime GUL-3 guaranteed to age 100</a:t>
            </a:r>
          </a:p>
          <a:p>
            <a:pPr marL="461399" indent="-461399" defTabSz="1219110">
              <a:spcBef>
                <a:spcPts val="1600"/>
              </a:spcBef>
              <a:buSzPct val="75000"/>
              <a:buFont typeface="Wingdings" panose="05000000000000000000" pitchFamily="2" charset="2"/>
              <a:buChar char="ü"/>
              <a:defRPr/>
            </a:pPr>
            <a:r>
              <a:rPr lang="en-US" sz="2800" b="0" dirty="0" err="1">
                <a:solidFill>
                  <a:srgbClr val="0070C0"/>
                </a:solidFill>
                <a:latin typeface="Calibri"/>
              </a:rPr>
              <a:t>VPP</a:t>
            </a:r>
            <a:r>
              <a:rPr lang="en-US" sz="2800" b="0" dirty="0">
                <a:solidFill>
                  <a:srgbClr val="0070C0"/>
                </a:solidFill>
                <a:latin typeface="Calibri"/>
              </a:rPr>
              <a:t> Illustrated at 6.00%; MLSB; Guideline Premium Test</a:t>
            </a:r>
          </a:p>
          <a:p>
            <a:pPr marL="461399" indent="-461399" defTabSz="1219110">
              <a:spcBef>
                <a:spcPts val="1600"/>
              </a:spcBef>
              <a:buSzPct val="75000"/>
              <a:buFont typeface="Wingdings" panose="05000000000000000000" pitchFamily="2" charset="2"/>
              <a:buChar char="ü"/>
              <a:defRPr/>
            </a:pPr>
            <a:r>
              <a:rPr lang="en-US" sz="2800" b="0" dirty="0">
                <a:solidFill>
                  <a:srgbClr val="0070C0"/>
                </a:solidFill>
                <a:latin typeface="Calibri"/>
              </a:rPr>
              <a:t>All insureds = Male, Preferred Non-Tobacco</a:t>
            </a:r>
          </a:p>
          <a:p>
            <a:pPr marL="461399" indent="-461399" defTabSz="1219110">
              <a:spcBef>
                <a:spcPts val="1600"/>
              </a:spcBef>
              <a:buSzPct val="75000"/>
              <a:buFont typeface="Wingdings" panose="05000000000000000000" pitchFamily="2" charset="2"/>
              <a:buChar char="ü"/>
              <a:defRPr/>
            </a:pPr>
            <a:r>
              <a:rPr lang="en-US" sz="2800" b="0" dirty="0">
                <a:solidFill>
                  <a:srgbClr val="0070C0"/>
                </a:solidFill>
                <a:latin typeface="Calibri"/>
              </a:rPr>
              <a:t>All Death Benefits = $500k; Option A</a:t>
            </a:r>
          </a:p>
          <a:p>
            <a:pPr marL="461399" indent="-461399" defTabSz="1219110">
              <a:spcBef>
                <a:spcPts val="1600"/>
              </a:spcBef>
              <a:buSzPct val="75000"/>
              <a:buFont typeface="Wingdings" panose="05000000000000000000" pitchFamily="2" charset="2"/>
              <a:buChar char="ü"/>
              <a:defRPr/>
            </a:pPr>
            <a:r>
              <a:rPr lang="en-US" sz="2800" b="0" dirty="0">
                <a:solidFill>
                  <a:srgbClr val="0070C0"/>
                </a:solidFill>
                <a:latin typeface="Calibri"/>
              </a:rPr>
              <a:t>All Premiums = Monthly Bank Draft, Continuous Pay</a:t>
            </a:r>
          </a:p>
          <a:p>
            <a:pPr marL="461399" indent="-461399" defTabSz="1219110">
              <a:spcBef>
                <a:spcPts val="1600"/>
              </a:spcBef>
              <a:buSzPct val="75000"/>
              <a:buFont typeface="Wingdings" panose="05000000000000000000" pitchFamily="2" charset="2"/>
              <a:buChar char="ü"/>
              <a:defRPr/>
            </a:pPr>
            <a:r>
              <a:rPr lang="en-US" sz="2800" b="0" dirty="0">
                <a:solidFill>
                  <a:srgbClr val="0070C0"/>
                </a:solidFill>
                <a:latin typeface="Calibri"/>
              </a:rPr>
              <a:t>Solve for GUL 3 premium; then pay that premium into VPP</a:t>
            </a:r>
          </a:p>
        </p:txBody>
      </p:sp>
      <p:pic>
        <p:nvPicPr>
          <p:cNvPr id="6" name="Picture 5">
            <a:extLst>
              <a:ext uri="{FF2B5EF4-FFF2-40B4-BE49-F238E27FC236}">
                <a16:creationId xmlns:a16="http://schemas.microsoft.com/office/drawing/2014/main" id="{601806D1-7718-4B95-B65E-441E9B27BB1D}"/>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53770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750"/>
                                        <p:tgtEl>
                                          <p:spTgt spid="5">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7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par>
                          <p:cTn id="12" fill="hold">
                            <p:stCondLst>
                              <p:cond delay="2500"/>
                            </p:stCondLst>
                            <p:childTnLst>
                              <p:par>
                                <p:cTn id="13" presetID="22" presetClass="entr" presetSubtype="8" fill="hold" grpId="0" nodeType="afterEffect">
                                  <p:stCondLst>
                                    <p:cond delay="7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750"/>
                                        <p:tgtEl>
                                          <p:spTgt spid="5">
                                            <p:txEl>
                                              <p:pRg st="2" end="2"/>
                                            </p:txEl>
                                          </p:spTgt>
                                        </p:tgtEl>
                                      </p:cBhvr>
                                    </p:animEffect>
                                  </p:childTnLst>
                                </p:cTn>
                              </p:par>
                            </p:childTnLst>
                          </p:cTn>
                        </p:par>
                        <p:par>
                          <p:cTn id="16" fill="hold">
                            <p:stCondLst>
                              <p:cond delay="4000"/>
                            </p:stCondLst>
                            <p:childTnLst>
                              <p:par>
                                <p:cTn id="17" presetID="22" presetClass="entr" presetSubtype="8" fill="hold" grpId="0" nodeType="afterEffect">
                                  <p:stCondLst>
                                    <p:cond delay="75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750"/>
                                        <p:tgtEl>
                                          <p:spTgt spid="5">
                                            <p:txEl>
                                              <p:pRg st="3" end="3"/>
                                            </p:txEl>
                                          </p:spTgt>
                                        </p:tgtEl>
                                      </p:cBhvr>
                                    </p:animEffect>
                                  </p:childTnLst>
                                </p:cTn>
                              </p:par>
                            </p:childTnLst>
                          </p:cTn>
                        </p:par>
                        <p:par>
                          <p:cTn id="20" fill="hold">
                            <p:stCondLst>
                              <p:cond delay="5500"/>
                            </p:stCondLst>
                            <p:childTnLst>
                              <p:par>
                                <p:cTn id="21" presetID="22" presetClass="entr" presetSubtype="8" fill="hold" grpId="0" nodeType="afterEffect">
                                  <p:stCondLst>
                                    <p:cond delay="75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75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C9BDA29-8077-4B2B-811A-A10C61E46F7A}"/>
              </a:ext>
            </a:extLst>
          </p:cNvPr>
          <p:cNvSpPr txBox="1">
            <a:spLocks/>
          </p:cNvSpPr>
          <p:nvPr/>
        </p:nvSpPr>
        <p:spPr>
          <a:xfrm>
            <a:off x="2477951" y="652932"/>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Death-Benefit-Focused IUL vs. GUL</a:t>
            </a:r>
            <a:endParaRPr lang="en-US" sz="2800" b="1" dirty="0"/>
          </a:p>
        </p:txBody>
      </p:sp>
      <p:pic>
        <p:nvPicPr>
          <p:cNvPr id="7" name="Picture 6" descr="Screen Clipping">
            <a:extLst>
              <a:ext uri="{FF2B5EF4-FFF2-40B4-BE49-F238E27FC236}">
                <a16:creationId xmlns:a16="http://schemas.microsoft.com/office/drawing/2014/main" id="{8F664ABC-BA35-41D8-923F-C1FF078C8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438" y="1452631"/>
            <a:ext cx="8709718" cy="4575105"/>
          </a:xfrm>
          <a:prstGeom prst="rect">
            <a:avLst/>
          </a:prstGeom>
        </p:spPr>
      </p:pic>
      <p:pic>
        <p:nvPicPr>
          <p:cNvPr id="4" name="Picture 3">
            <a:extLst>
              <a:ext uri="{FF2B5EF4-FFF2-40B4-BE49-F238E27FC236}">
                <a16:creationId xmlns:a16="http://schemas.microsoft.com/office/drawing/2014/main" id="{12DA3D57-931F-43B8-983F-3FD143E14CAA}"/>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90447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0D50FCE-934F-4CBF-AEAB-B3C08C24255F}"/>
              </a:ext>
            </a:extLst>
          </p:cNvPr>
          <p:cNvSpPr txBox="1">
            <a:spLocks/>
          </p:cNvSpPr>
          <p:nvPr/>
        </p:nvSpPr>
        <p:spPr>
          <a:xfrm>
            <a:off x="2546032" y="1116102"/>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New </a:t>
            </a:r>
            <a:r>
              <a:rPr lang="en-US" sz="3200" b="1" dirty="0" err="1">
                <a:solidFill>
                  <a:srgbClr val="0073AE"/>
                </a:solidFill>
              </a:rPr>
              <a:t>WinFlex</a:t>
            </a:r>
            <a:r>
              <a:rPr lang="en-US" sz="3200" b="1" dirty="0">
                <a:solidFill>
                  <a:srgbClr val="0073AE"/>
                </a:solidFill>
              </a:rPr>
              <a:t>-Web Pop-Up Window</a:t>
            </a:r>
            <a:endParaRPr lang="en-US" sz="2800" b="1" dirty="0"/>
          </a:p>
        </p:txBody>
      </p:sp>
      <p:pic>
        <p:nvPicPr>
          <p:cNvPr id="8" name="Picture 2">
            <a:extLst>
              <a:ext uri="{FF2B5EF4-FFF2-40B4-BE49-F238E27FC236}">
                <a16:creationId xmlns:a16="http://schemas.microsoft.com/office/drawing/2014/main" id="{DE693215-41C7-43C6-8136-8A02FDD6A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195" y="2007189"/>
            <a:ext cx="6002874" cy="417453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ight Arrow 10">
            <a:extLst>
              <a:ext uri="{FF2B5EF4-FFF2-40B4-BE49-F238E27FC236}">
                <a16:creationId xmlns:a16="http://schemas.microsoft.com/office/drawing/2014/main" id="{934AAFC9-241A-44E7-9880-54D93CEFBF50}"/>
              </a:ext>
            </a:extLst>
          </p:cNvPr>
          <p:cNvSpPr/>
          <p:nvPr/>
        </p:nvSpPr>
        <p:spPr>
          <a:xfrm>
            <a:off x="6600825" y="5838824"/>
            <a:ext cx="990600" cy="342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856C6D-3760-441C-853E-BF9DF0A7198D}"/>
              </a:ext>
            </a:extLst>
          </p:cNvPr>
          <p:cNvSpPr/>
          <p:nvPr/>
        </p:nvSpPr>
        <p:spPr>
          <a:xfrm>
            <a:off x="4711700" y="2870200"/>
            <a:ext cx="228600" cy="152400"/>
          </a:xfrm>
          <a:prstGeom prst="rect">
            <a:avLst/>
          </a:prstGeom>
          <a:solidFill>
            <a:srgbClr val="767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9FB3B2-0DDB-4F6A-B56B-90EB9D59525A}"/>
              </a:ext>
            </a:extLst>
          </p:cNvPr>
          <p:cNvSpPr/>
          <p:nvPr/>
        </p:nvSpPr>
        <p:spPr>
          <a:xfrm>
            <a:off x="6062034" y="2692400"/>
            <a:ext cx="262566" cy="177800"/>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652293C-6211-4035-9FF0-6889F40F9DBD}"/>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71828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0-#ppt_w/2"/>
                                          </p:val>
                                        </p:tav>
                                        <p:tav tm="100000">
                                          <p:val>
                                            <p:strVal val="#ppt_x"/>
                                          </p:val>
                                        </p:tav>
                                      </p:tavLst>
                                    </p:anim>
                                    <p:anim calcmode="lin" valueType="num">
                                      <p:cBhvr additive="base">
                                        <p:cTn id="8"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695D-7DE8-403B-8D18-4A0C1860221B}"/>
              </a:ext>
            </a:extLst>
          </p:cNvPr>
          <p:cNvSpPr>
            <a:spLocks noGrp="1"/>
          </p:cNvSpPr>
          <p:nvPr>
            <p:ph type="title"/>
          </p:nvPr>
        </p:nvSpPr>
        <p:spPr/>
        <p:txBody>
          <a:bodyPr/>
          <a:lstStyle/>
          <a:p>
            <a:r>
              <a:rPr lang="en-US" b="1" dirty="0"/>
              <a:t>AGENDA</a:t>
            </a:r>
            <a:endParaRPr lang="en-PH" b="1" dirty="0"/>
          </a:p>
        </p:txBody>
      </p:sp>
      <p:sp>
        <p:nvSpPr>
          <p:cNvPr id="6" name="Rounded Rectangle 13">
            <a:extLst>
              <a:ext uri="{FF2B5EF4-FFF2-40B4-BE49-F238E27FC236}">
                <a16:creationId xmlns:a16="http://schemas.microsoft.com/office/drawing/2014/main" id="{E43672AA-8EBE-4E97-84D5-11146A5515A4}"/>
              </a:ext>
            </a:extLst>
          </p:cNvPr>
          <p:cNvSpPr/>
          <p:nvPr/>
        </p:nvSpPr>
        <p:spPr>
          <a:xfrm>
            <a:off x="3506294" y="3822699"/>
            <a:ext cx="6112867" cy="1061685"/>
          </a:xfrm>
          <a:prstGeom prst="roundRect">
            <a:avLst/>
          </a:prstGeom>
          <a:gradFill flip="none" rotWithShape="1">
            <a:gsLst>
              <a:gs pos="0">
                <a:srgbClr val="AACFEF">
                  <a:lumMod val="50000"/>
                </a:srgbClr>
              </a:gs>
              <a:gs pos="90000">
                <a:srgbClr val="AACFEF">
                  <a:lumMod val="77000"/>
                </a:srgbClr>
              </a:gs>
              <a:gs pos="100000">
                <a:srgbClr val="AACFEF">
                  <a:lumMod val="9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25" tIns="45712" rIns="91425" bIns="45712" anchor="ctr"/>
          <a:lstStyle/>
          <a:p>
            <a:pPr algn="ctr" defTabSz="457124" eaLnBrk="0" fontAlgn="base" hangingPunct="0">
              <a:spcBef>
                <a:spcPct val="0"/>
              </a:spcBef>
              <a:spcAft>
                <a:spcPct val="0"/>
              </a:spcAft>
              <a:defRPr/>
            </a:pPr>
            <a:r>
              <a:rPr lang="en-US" sz="3600" b="1" kern="0" dirty="0">
                <a:solidFill>
                  <a:srgbClr val="FFFFFF"/>
                </a:solidFill>
                <a:latin typeface="Calibri"/>
                <a:ea typeface="ＭＳ Ｐゴシック"/>
                <a:cs typeface="Arial"/>
              </a:rPr>
              <a:t>Financial Defense</a:t>
            </a:r>
          </a:p>
        </p:txBody>
      </p:sp>
      <p:sp>
        <p:nvSpPr>
          <p:cNvPr id="7" name="Rounded Rectangle 14">
            <a:extLst>
              <a:ext uri="{FF2B5EF4-FFF2-40B4-BE49-F238E27FC236}">
                <a16:creationId xmlns:a16="http://schemas.microsoft.com/office/drawing/2014/main" id="{425E07B2-9D54-46A9-9095-A8EF5940F603}"/>
              </a:ext>
            </a:extLst>
          </p:cNvPr>
          <p:cNvSpPr/>
          <p:nvPr/>
        </p:nvSpPr>
        <p:spPr>
          <a:xfrm>
            <a:off x="3506294" y="2438399"/>
            <a:ext cx="6112867" cy="1056570"/>
          </a:xfrm>
          <a:prstGeom prst="roundRect">
            <a:avLst/>
          </a:prstGeom>
          <a:gradFill flip="none" rotWithShape="1">
            <a:gsLst>
              <a:gs pos="0">
                <a:srgbClr val="AACFEF">
                  <a:lumMod val="50000"/>
                </a:srgbClr>
              </a:gs>
              <a:gs pos="90000">
                <a:srgbClr val="AACFEF">
                  <a:lumMod val="77000"/>
                </a:srgbClr>
              </a:gs>
              <a:gs pos="100000">
                <a:srgbClr val="AACFEF">
                  <a:lumMod val="9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25" tIns="45712" rIns="91425" bIns="45712" anchor="ctr"/>
          <a:lstStyle/>
          <a:p>
            <a:pPr algn="ctr" defTabSz="457124" eaLnBrk="0" fontAlgn="base" hangingPunct="0">
              <a:spcBef>
                <a:spcPct val="0"/>
              </a:spcBef>
              <a:spcAft>
                <a:spcPct val="0"/>
              </a:spcAft>
              <a:defRPr/>
            </a:pPr>
            <a:r>
              <a:rPr lang="en-US" sz="3600" b="1" kern="0" dirty="0">
                <a:solidFill>
                  <a:srgbClr val="FFFFFF"/>
                </a:solidFill>
                <a:latin typeface="Calibri"/>
                <a:ea typeface="ＭＳ Ｐゴシック"/>
                <a:cs typeface="Arial"/>
              </a:rPr>
              <a:t>Financial Offense</a:t>
            </a:r>
          </a:p>
        </p:txBody>
      </p:sp>
      <p:pic>
        <p:nvPicPr>
          <p:cNvPr id="5" name="Picture 4">
            <a:extLst>
              <a:ext uri="{FF2B5EF4-FFF2-40B4-BE49-F238E27FC236}">
                <a16:creationId xmlns:a16="http://schemas.microsoft.com/office/drawing/2014/main" id="{1CAA9FC6-D4B7-4DE7-A0D3-B7CAF270F7BB}"/>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424733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750"/>
                            </p:stCondLst>
                            <p:childTnLst>
                              <p:par>
                                <p:cTn id="11" presetID="53" presetClass="entr" presetSubtype="16"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7"/>
                                        </p:tgtEl>
                                        <p:attrNameLst>
                                          <p:attrName>ppt_w</p:attrName>
                                        </p:attrNameLst>
                                      </p:cBhvr>
                                      <p:tavLst>
                                        <p:tav tm="0">
                                          <p:val>
                                            <p:strVal val="ppt_w"/>
                                          </p:val>
                                        </p:tav>
                                        <p:tav tm="100000">
                                          <p:val>
                                            <p:fltVal val="0"/>
                                          </p:val>
                                        </p:tav>
                                      </p:tavLst>
                                    </p:anim>
                                    <p:anim calcmode="lin" valueType="num">
                                      <p:cBhvr>
                                        <p:cTn id="20" dur="500"/>
                                        <p:tgtEl>
                                          <p:spTgt spid="7"/>
                                        </p:tgtEl>
                                        <p:attrNameLst>
                                          <p:attrName>ppt_h</p:attrName>
                                        </p:attrNameLst>
                                      </p:cBhvr>
                                      <p:tavLst>
                                        <p:tav tm="0">
                                          <p:val>
                                            <p:strVal val="ppt_h"/>
                                          </p:val>
                                        </p:tav>
                                        <p:tav tm="100000">
                                          <p:val>
                                            <p:fltVal val="0"/>
                                          </p:val>
                                        </p:tav>
                                      </p:tavLst>
                                    </p:anim>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6" presetClass="emph" presetSubtype="0" fill="hold" grpId="1" nodeType="withEffect">
                                  <p:stCondLst>
                                    <p:cond delay="0"/>
                                  </p:stCondLst>
                                  <p:childTnLst>
                                    <p:animScale>
                                      <p:cBhvr>
                                        <p:cTn id="24" dur="1000" fill="hold"/>
                                        <p:tgtEl>
                                          <p:spTgt spid="6"/>
                                        </p:tgtEl>
                                      </p:cBhvr>
                                      <p:by x="120000" y="120000"/>
                                    </p:animScale>
                                  </p:childTnLst>
                                </p:cTn>
                              </p:par>
                              <p:par>
                                <p:cTn id="25" presetID="42" presetClass="path" presetSubtype="0" accel="50000" decel="50000" fill="hold" grpId="0" nodeType="withEffect">
                                  <p:stCondLst>
                                    <p:cond delay="0"/>
                                  </p:stCondLst>
                                  <p:childTnLst>
                                    <p:animMotion origin="layout" path="M 0 1.85185E-6 L 0.00139 -0.1284 " pathEditMode="relative" rAng="0" ptsTypes="AA">
                                      <p:cBhvr>
                                        <p:cTn id="26" dur="1000" fill="hold"/>
                                        <p:tgtEl>
                                          <p:spTgt spid="6"/>
                                        </p:tgtEl>
                                        <p:attrNameLst>
                                          <p:attrName>ppt_x</p:attrName>
                                          <p:attrName>ppt_y</p:attrName>
                                        </p:attrNameLst>
                                      </p:cBhvr>
                                      <p:rCtr x="69" y="-64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C0FA235-20FB-402B-A8A8-A66DD3439ECB}"/>
              </a:ext>
            </a:extLst>
          </p:cNvPr>
          <p:cNvSpPr txBox="1">
            <a:spLocks/>
          </p:cNvSpPr>
          <p:nvPr/>
        </p:nvSpPr>
        <p:spPr>
          <a:xfrm>
            <a:off x="2363651" y="1395882"/>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Agenda</a:t>
            </a:r>
            <a:endParaRPr lang="en-US" sz="2800" b="1" dirty="0"/>
          </a:p>
        </p:txBody>
      </p:sp>
      <p:sp>
        <p:nvSpPr>
          <p:cNvPr id="3" name="Rounded Rectangle 4">
            <a:extLst>
              <a:ext uri="{FF2B5EF4-FFF2-40B4-BE49-F238E27FC236}">
                <a16:creationId xmlns:a16="http://schemas.microsoft.com/office/drawing/2014/main" id="{279F485F-F1DA-4905-B2CC-D5CCA7F09BE4}"/>
              </a:ext>
            </a:extLst>
          </p:cNvPr>
          <p:cNvSpPr/>
          <p:nvPr/>
        </p:nvSpPr>
        <p:spPr>
          <a:xfrm>
            <a:off x="3061579" y="3589590"/>
            <a:ext cx="6283097" cy="872826"/>
          </a:xfrm>
          <a:prstGeom prst="roundRect">
            <a:avLst/>
          </a:prstGeom>
          <a:gradFill flip="none" rotWithShape="1">
            <a:gsLst>
              <a:gs pos="0">
                <a:srgbClr val="AACFEF">
                  <a:lumMod val="50000"/>
                </a:srgbClr>
              </a:gs>
              <a:gs pos="90000">
                <a:srgbClr val="AACFEF">
                  <a:lumMod val="77000"/>
                </a:srgbClr>
              </a:gs>
              <a:gs pos="100000">
                <a:srgbClr val="AACFEF">
                  <a:lumMod val="9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25" tIns="45712" rIns="91425" bIns="45712" anchor="ctr"/>
          <a:lstStyle/>
          <a:p>
            <a:pPr algn="ctr" defTabSz="457124" eaLnBrk="0" fontAlgn="base" hangingPunct="0">
              <a:spcBef>
                <a:spcPct val="0"/>
              </a:spcBef>
              <a:spcAft>
                <a:spcPct val="0"/>
              </a:spcAft>
              <a:defRPr/>
            </a:pPr>
            <a:r>
              <a:rPr lang="en-US" sz="3200" b="1" kern="0" dirty="0">
                <a:solidFill>
                  <a:srgbClr val="FFFFFF"/>
                </a:solidFill>
                <a:latin typeface="Calibri"/>
                <a:ea typeface="ＭＳ Ｐゴシック"/>
                <a:cs typeface="Arial"/>
              </a:rPr>
              <a:t>Financial Defense</a:t>
            </a:r>
          </a:p>
        </p:txBody>
      </p:sp>
      <p:sp>
        <p:nvSpPr>
          <p:cNvPr id="4" name="Rounded Rectangle 6">
            <a:extLst>
              <a:ext uri="{FF2B5EF4-FFF2-40B4-BE49-F238E27FC236}">
                <a16:creationId xmlns:a16="http://schemas.microsoft.com/office/drawing/2014/main" id="{9C56698A-C285-4F66-B01D-B103282607B3}"/>
              </a:ext>
            </a:extLst>
          </p:cNvPr>
          <p:cNvSpPr/>
          <p:nvPr/>
        </p:nvSpPr>
        <p:spPr>
          <a:xfrm>
            <a:off x="3049704" y="2263993"/>
            <a:ext cx="6283097" cy="890323"/>
          </a:xfrm>
          <a:prstGeom prst="roundRect">
            <a:avLst/>
          </a:prstGeom>
          <a:gradFill flip="none" rotWithShape="1">
            <a:gsLst>
              <a:gs pos="0">
                <a:srgbClr val="AACFEF">
                  <a:lumMod val="50000"/>
                </a:srgbClr>
              </a:gs>
              <a:gs pos="90000">
                <a:srgbClr val="AACFEF">
                  <a:lumMod val="77000"/>
                </a:srgbClr>
              </a:gs>
              <a:gs pos="100000">
                <a:srgbClr val="AACFEF">
                  <a:lumMod val="9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25" tIns="45712" rIns="91425" bIns="45712" anchor="ctr"/>
          <a:lstStyle/>
          <a:p>
            <a:pPr algn="ctr" defTabSz="457124" eaLnBrk="0" fontAlgn="base" hangingPunct="0">
              <a:spcBef>
                <a:spcPct val="0"/>
              </a:spcBef>
              <a:spcAft>
                <a:spcPct val="0"/>
              </a:spcAft>
              <a:defRPr/>
            </a:pPr>
            <a:r>
              <a:rPr lang="en-US" sz="3200" b="1" kern="0" dirty="0">
                <a:solidFill>
                  <a:srgbClr val="FFFFFF"/>
                </a:solidFill>
                <a:latin typeface="Calibri"/>
                <a:ea typeface="ＭＳ Ｐゴシック"/>
                <a:cs typeface="Arial"/>
              </a:rPr>
              <a:t>Financial Offense</a:t>
            </a:r>
          </a:p>
        </p:txBody>
      </p:sp>
      <p:pic>
        <p:nvPicPr>
          <p:cNvPr id="5" name="Picture 4">
            <a:extLst>
              <a:ext uri="{FF2B5EF4-FFF2-40B4-BE49-F238E27FC236}">
                <a16:creationId xmlns:a16="http://schemas.microsoft.com/office/drawing/2014/main" id="{0525420B-1BAD-4797-BA6E-ACF4E907E7F0}"/>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98364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3"/>
                                        </p:tgtEl>
                                        <p:attrNameLst>
                                          <p:attrName>ppt_w</p:attrName>
                                        </p:attrNameLst>
                                      </p:cBhvr>
                                      <p:tavLst>
                                        <p:tav tm="0">
                                          <p:val>
                                            <p:strVal val="ppt_w"/>
                                          </p:val>
                                        </p:tav>
                                        <p:tav tm="100000">
                                          <p:val>
                                            <p:fltVal val="0"/>
                                          </p:val>
                                        </p:tav>
                                      </p:tavLst>
                                    </p:anim>
                                    <p:anim calcmode="lin" valueType="num">
                                      <p:cBhvr>
                                        <p:cTn id="20" dur="500"/>
                                        <p:tgtEl>
                                          <p:spTgt spid="3"/>
                                        </p:tgtEl>
                                        <p:attrNameLst>
                                          <p:attrName>ppt_h</p:attrName>
                                        </p:attrNameLst>
                                      </p:cBhvr>
                                      <p:tavLst>
                                        <p:tav tm="0">
                                          <p:val>
                                            <p:strVal val="ppt_h"/>
                                          </p:val>
                                        </p:tav>
                                        <p:tav tm="100000">
                                          <p:val>
                                            <p:fltVal val="0"/>
                                          </p:val>
                                        </p:tav>
                                      </p:tavLst>
                                    </p:anim>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64" presetClass="path" presetSubtype="0" accel="50000" decel="50000" fill="hold" grpId="0" nodeType="withEffect">
                                  <p:stCondLst>
                                    <p:cond delay="0"/>
                                  </p:stCondLst>
                                  <p:childTnLst>
                                    <p:animMotion origin="layout" path="M -2.5E-6 2.59259E-6 L -2.5E-6 0.12245 " pathEditMode="relative" rAng="0" ptsTypes="AA">
                                      <p:cBhvr>
                                        <p:cTn id="24" dur="1000" fill="hold"/>
                                        <p:tgtEl>
                                          <p:spTgt spid="4"/>
                                        </p:tgtEl>
                                        <p:attrNameLst>
                                          <p:attrName>ppt_x</p:attrName>
                                          <p:attrName>ppt_y</p:attrName>
                                        </p:attrNameLst>
                                      </p:cBhvr>
                                      <p:rCtr x="0" y="6111"/>
                                    </p:animMotion>
                                  </p:childTnLst>
                                </p:cTn>
                              </p:par>
                              <p:par>
                                <p:cTn id="25" presetID="6" presetClass="emph" presetSubtype="0" fill="hold" grpId="1" nodeType="withEffect">
                                  <p:stCondLst>
                                    <p:cond delay="0"/>
                                  </p:stCondLst>
                                  <p:childTnLst>
                                    <p:animScale>
                                      <p:cBhvr>
                                        <p:cTn id="26" dur="1000" fill="hold"/>
                                        <p:tgtEl>
                                          <p:spTgt spid="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EA582666-F999-4223-BEEC-647B1FADD8D6}"/>
              </a:ext>
            </a:extLst>
          </p:cNvPr>
          <p:cNvSpPr/>
          <p:nvPr/>
        </p:nvSpPr>
        <p:spPr>
          <a:xfrm>
            <a:off x="2608927" y="2458995"/>
            <a:ext cx="6974145" cy="1311922"/>
          </a:xfrm>
          <a:prstGeom prst="roundRect">
            <a:avLst/>
          </a:prstGeom>
          <a:gradFill flip="none" rotWithShape="1">
            <a:gsLst>
              <a:gs pos="0">
                <a:srgbClr val="AACFEF">
                  <a:lumMod val="50000"/>
                </a:srgbClr>
              </a:gs>
              <a:gs pos="90000">
                <a:srgbClr val="AACFEF">
                  <a:lumMod val="77000"/>
                </a:srgbClr>
              </a:gs>
              <a:gs pos="100000">
                <a:srgbClr val="AACFEF">
                  <a:lumMod val="9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25" tIns="91440" rIns="91425" bIns="91436" anchor="ctr" anchorCtr="1"/>
          <a:lstStyle/>
          <a:p>
            <a:pPr algn="ctr" defTabSz="457124" eaLnBrk="0" fontAlgn="base" hangingPunct="0">
              <a:spcBef>
                <a:spcPct val="0"/>
              </a:spcBef>
              <a:spcAft>
                <a:spcPct val="0"/>
              </a:spcAft>
              <a:defRPr/>
            </a:pPr>
            <a:r>
              <a:rPr lang="en-US" sz="4000" b="1" kern="0" dirty="0">
                <a:solidFill>
                  <a:srgbClr val="FFFFFF"/>
                </a:solidFill>
                <a:ea typeface="ＭＳ Ｐゴシック"/>
                <a:cs typeface="Arial"/>
              </a:rPr>
              <a:t>Cash Accumulation IUL</a:t>
            </a:r>
          </a:p>
        </p:txBody>
      </p:sp>
      <p:pic>
        <p:nvPicPr>
          <p:cNvPr id="3" name="Picture 2">
            <a:extLst>
              <a:ext uri="{FF2B5EF4-FFF2-40B4-BE49-F238E27FC236}">
                <a16:creationId xmlns:a16="http://schemas.microsoft.com/office/drawing/2014/main" id="{ECC0E5E9-4944-4CD1-B05A-31199C5BD5BF}"/>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30207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FAE150B-C2A4-4C64-93FB-342951A69DA9}"/>
              </a:ext>
            </a:extLst>
          </p:cNvPr>
          <p:cNvSpPr txBox="1">
            <a:spLocks/>
          </p:cNvSpPr>
          <p:nvPr/>
        </p:nvSpPr>
        <p:spPr>
          <a:xfrm>
            <a:off x="2354126" y="950816"/>
            <a:ext cx="8066224"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Do You Want To Be In A Lower Tax Bracket?</a:t>
            </a:r>
            <a:endParaRPr lang="en-US" sz="2800" b="1" dirty="0"/>
          </a:p>
        </p:txBody>
      </p:sp>
      <p:pic>
        <p:nvPicPr>
          <p:cNvPr id="3" name="Picture 2" descr="Screen Clipping">
            <a:extLst>
              <a:ext uri="{FF2B5EF4-FFF2-40B4-BE49-F238E27FC236}">
                <a16:creationId xmlns:a16="http://schemas.microsoft.com/office/drawing/2014/main" id="{0BDE8C48-D772-4DB2-953F-7812F7EC0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05" y="1836957"/>
            <a:ext cx="9049292" cy="2287262"/>
          </a:xfrm>
          <a:prstGeom prst="rect">
            <a:avLst/>
          </a:prstGeom>
        </p:spPr>
      </p:pic>
      <p:cxnSp>
        <p:nvCxnSpPr>
          <p:cNvPr id="4" name="Straight Arrow Connector 3">
            <a:extLst>
              <a:ext uri="{FF2B5EF4-FFF2-40B4-BE49-F238E27FC236}">
                <a16:creationId xmlns:a16="http://schemas.microsoft.com/office/drawing/2014/main" id="{1223D437-1B3E-4769-B1CC-0070DCB0266B}"/>
              </a:ext>
            </a:extLst>
          </p:cNvPr>
          <p:cNvCxnSpPr/>
          <p:nvPr/>
        </p:nvCxnSpPr>
        <p:spPr>
          <a:xfrm flipH="1">
            <a:off x="4918848" y="0"/>
            <a:ext cx="804040" cy="1836957"/>
          </a:xfrm>
          <a:prstGeom prst="straightConnector1">
            <a:avLst/>
          </a:prstGeom>
          <a:noFill/>
          <a:ln w="76200" cap="flat" cmpd="sng" algn="ctr">
            <a:solidFill>
              <a:srgbClr val="FF0000"/>
            </a:solidFill>
            <a:prstDash val="solid"/>
            <a:miter lim="800000"/>
            <a:tailEnd type="arrow"/>
          </a:ln>
          <a:effectLst/>
        </p:spPr>
      </p:cxnSp>
      <p:cxnSp>
        <p:nvCxnSpPr>
          <p:cNvPr id="5" name="Straight Arrow Connector 4">
            <a:extLst>
              <a:ext uri="{FF2B5EF4-FFF2-40B4-BE49-F238E27FC236}">
                <a16:creationId xmlns:a16="http://schemas.microsoft.com/office/drawing/2014/main" id="{3F720FBC-46D8-4173-9D7F-E1329A7F2293}"/>
              </a:ext>
            </a:extLst>
          </p:cNvPr>
          <p:cNvCxnSpPr/>
          <p:nvPr/>
        </p:nvCxnSpPr>
        <p:spPr>
          <a:xfrm flipV="1">
            <a:off x="5320867" y="4124220"/>
            <a:ext cx="1886608" cy="2551112"/>
          </a:xfrm>
          <a:prstGeom prst="straightConnector1">
            <a:avLst/>
          </a:prstGeom>
          <a:noFill/>
          <a:ln w="76200" cap="flat" cmpd="sng" algn="ctr">
            <a:solidFill>
              <a:srgbClr val="FF0000"/>
            </a:solidFill>
            <a:prstDash val="solid"/>
            <a:miter lim="800000"/>
            <a:tailEnd type="arrow"/>
          </a:ln>
          <a:effectLst/>
        </p:spPr>
      </p:cxnSp>
      <p:pic>
        <p:nvPicPr>
          <p:cNvPr id="6" name="Picture 5">
            <a:extLst>
              <a:ext uri="{FF2B5EF4-FFF2-40B4-BE49-F238E27FC236}">
                <a16:creationId xmlns:a16="http://schemas.microsoft.com/office/drawing/2014/main" id="{2F01EF9E-EC9A-434B-974A-D449C8616631}"/>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02932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25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26DB3CC-E4AF-400B-AE0B-D112415871DE}"/>
              </a:ext>
            </a:extLst>
          </p:cNvPr>
          <p:cNvSpPr txBox="1">
            <a:spLocks/>
          </p:cNvSpPr>
          <p:nvPr/>
        </p:nvSpPr>
        <p:spPr>
          <a:xfrm>
            <a:off x="2430326" y="977635"/>
            <a:ext cx="8161474"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Do You Want To Be In A Lower Tax Bracket?</a:t>
            </a:r>
            <a:endParaRPr lang="en-US" sz="2800" b="1" dirty="0"/>
          </a:p>
        </p:txBody>
      </p:sp>
      <p:sp>
        <p:nvSpPr>
          <p:cNvPr id="3" name="Rectangle 3">
            <a:extLst>
              <a:ext uri="{FF2B5EF4-FFF2-40B4-BE49-F238E27FC236}">
                <a16:creationId xmlns:a16="http://schemas.microsoft.com/office/drawing/2014/main" id="{41442A19-D76D-4C15-9598-831AAC25EDF6}"/>
              </a:ext>
            </a:extLst>
          </p:cNvPr>
          <p:cNvSpPr txBox="1">
            <a:spLocks/>
          </p:cNvSpPr>
          <p:nvPr/>
        </p:nvSpPr>
        <p:spPr>
          <a:xfrm>
            <a:off x="2510306" y="1927030"/>
            <a:ext cx="7476189" cy="3003940"/>
          </a:xfrm>
          <a:prstGeom prst="rect">
            <a:avLst/>
          </a:prstGeom>
        </p:spPr>
        <p:txBody>
          <a:bodyPr vert="horz" lIns="0" tIns="0" rIns="0" bIns="0" rtlCol="0">
            <a:noAutofit/>
          </a:bodyPr>
          <a:lstStyle>
            <a:lvl1pPr marL="304781" indent="-304781" algn="l" defTabSz="975299" rtl="0" eaLnBrk="1" latinLnBrk="0" hangingPunct="1">
              <a:lnSpc>
                <a:spcPct val="100000"/>
              </a:lnSpc>
              <a:spcBef>
                <a:spcPts val="1067"/>
              </a:spcBef>
              <a:buFont typeface="Wingdings" panose="05000000000000000000" pitchFamily="2" charset="2"/>
              <a:buChar char="§"/>
              <a:defRPr sz="1900" kern="1200" baseline="0">
                <a:solidFill>
                  <a:schemeClr val="tx2"/>
                </a:solidFill>
                <a:latin typeface="+mn-lt"/>
                <a:ea typeface="+mn-ea"/>
                <a:cs typeface="+mn-cs"/>
              </a:defRPr>
            </a:lvl1pPr>
            <a:lvl2pPr marL="670518" indent="-314940" algn="l" defTabSz="975299" rtl="0" eaLnBrk="1" latinLnBrk="0" hangingPunct="1">
              <a:lnSpc>
                <a:spcPct val="100000"/>
              </a:lnSpc>
              <a:spcBef>
                <a:spcPts val="533"/>
              </a:spcBef>
              <a:buFont typeface="Arial" panose="020B0604020202020204" pitchFamily="34" charset="0"/>
              <a:buChar char="–"/>
              <a:defRPr sz="1700" kern="1200" baseline="0">
                <a:solidFill>
                  <a:schemeClr val="tx2"/>
                </a:solidFill>
                <a:latin typeface="+mn-lt"/>
                <a:ea typeface="+mn-ea"/>
                <a:cs typeface="+mn-cs"/>
              </a:defRPr>
            </a:lvl2pPr>
            <a:lvl3pPr marL="975299" indent="-304781" algn="l" defTabSz="975299" rtl="0" eaLnBrk="1" latinLnBrk="0" hangingPunct="1">
              <a:lnSpc>
                <a:spcPct val="100000"/>
              </a:lnSpc>
              <a:spcBef>
                <a:spcPts val="533"/>
              </a:spcBef>
              <a:buFont typeface="Wingdings" panose="05000000000000000000" pitchFamily="2" charset="2"/>
              <a:buChar char="§"/>
              <a:defRPr sz="1900" kern="1200" baseline="0">
                <a:solidFill>
                  <a:schemeClr val="tx2"/>
                </a:solidFill>
                <a:latin typeface="+mn-lt"/>
                <a:ea typeface="+mn-ea"/>
                <a:cs typeface="+mn-cs"/>
              </a:defRPr>
            </a:lvl3pPr>
            <a:lvl4pPr marL="1280080" indent="-243825" algn="l" defTabSz="975299" rtl="0" eaLnBrk="1" latinLnBrk="0" hangingPunct="1">
              <a:lnSpc>
                <a:spcPct val="100000"/>
              </a:lnSpc>
              <a:spcBef>
                <a:spcPts val="533"/>
              </a:spcBef>
              <a:buFont typeface="Arial" panose="020B0604020202020204" pitchFamily="34" charset="0"/>
              <a:buChar char="–"/>
              <a:defRPr sz="1700" kern="1200" baseline="0">
                <a:solidFill>
                  <a:schemeClr val="tx2"/>
                </a:solidFill>
                <a:latin typeface="+mn-lt"/>
                <a:ea typeface="+mn-ea"/>
                <a:cs typeface="+mn-cs"/>
              </a:defRPr>
            </a:lvl4pPr>
            <a:lvl5pPr marL="1523905" indent="-243825" algn="l" defTabSz="975299" rtl="0" eaLnBrk="1" latinLnBrk="0" hangingPunct="1">
              <a:lnSpc>
                <a:spcPct val="100000"/>
              </a:lnSpc>
              <a:spcBef>
                <a:spcPts val="533"/>
              </a:spcBef>
              <a:buFont typeface="Wingdings" panose="05000000000000000000" pitchFamily="2" charset="2"/>
              <a:buChar char="§"/>
              <a:defRPr sz="1700" kern="1200" baseline="0">
                <a:solidFill>
                  <a:schemeClr val="tx2"/>
                </a:solidFill>
                <a:latin typeface="+mn-lt"/>
                <a:ea typeface="+mn-ea"/>
                <a:cs typeface="+mn-cs"/>
              </a:defRPr>
            </a:lvl5pPr>
            <a:lvl6pPr marL="2682072"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6pPr>
            <a:lvl7pPr marL="3169722"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7pPr>
            <a:lvl8pPr marL="3657371"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8pPr>
            <a:lvl9pPr marL="4145021"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9pPr>
          </a:lstStyle>
          <a:p>
            <a:pPr marL="0" indent="0" algn="ctr" defTabSz="685594">
              <a:buNone/>
              <a:tabLst>
                <a:tab pos="7540865" algn="r"/>
              </a:tabLst>
              <a:defRPr/>
            </a:pPr>
            <a:r>
              <a:rPr lang="en-US" altLang="en-US" sz="2800" b="1" i="1" dirty="0">
                <a:solidFill>
                  <a:srgbClr val="0070C0"/>
                </a:solidFill>
                <a:latin typeface="Calibri"/>
              </a:rPr>
              <a:t>There are only 3 ways to be</a:t>
            </a:r>
          </a:p>
          <a:p>
            <a:pPr marL="0" indent="0" algn="ctr" defTabSz="685594">
              <a:buNone/>
              <a:tabLst>
                <a:tab pos="7540865" algn="r"/>
              </a:tabLst>
              <a:defRPr/>
            </a:pPr>
            <a:r>
              <a:rPr lang="en-US" altLang="en-US" sz="2800" b="1" i="1" dirty="0">
                <a:solidFill>
                  <a:srgbClr val="0070C0"/>
                </a:solidFill>
                <a:latin typeface="Calibri"/>
              </a:rPr>
              <a:t>in a lower tax bracket during retirement:</a:t>
            </a:r>
          </a:p>
          <a:p>
            <a:pPr marL="385622" indent="-385622" algn="ctr" defTabSz="685594">
              <a:spcBef>
                <a:spcPts val="2700"/>
              </a:spcBef>
              <a:buFont typeface="+mj-lt"/>
              <a:buAutoNum type="arabicPeriod"/>
              <a:tabLst>
                <a:tab pos="7540865" algn="r"/>
              </a:tabLst>
              <a:defRPr/>
            </a:pPr>
            <a:r>
              <a:rPr lang="en-US" altLang="en-US" sz="2800" b="1" i="1" dirty="0">
                <a:solidFill>
                  <a:srgbClr val="0070C0"/>
                </a:solidFill>
                <a:latin typeface="Calibri"/>
              </a:rPr>
              <a:t>The IRS reduces overall tax rates</a:t>
            </a:r>
          </a:p>
          <a:p>
            <a:pPr marL="385622" indent="-385622" algn="ctr" defTabSz="685594">
              <a:spcBef>
                <a:spcPts val="1350"/>
              </a:spcBef>
              <a:buFont typeface="+mj-lt"/>
              <a:buAutoNum type="arabicPeriod"/>
              <a:tabLst>
                <a:tab pos="7540865" algn="r"/>
              </a:tabLst>
              <a:defRPr/>
            </a:pPr>
            <a:r>
              <a:rPr lang="en-US" altLang="en-US" sz="2800" b="1" i="1" dirty="0">
                <a:solidFill>
                  <a:srgbClr val="0070C0"/>
                </a:solidFill>
                <a:latin typeface="Calibri"/>
              </a:rPr>
              <a:t>You live on less income (reduce lifestyle)</a:t>
            </a:r>
          </a:p>
          <a:p>
            <a:pPr marL="385622" indent="-385622" algn="ctr" defTabSz="685594">
              <a:spcBef>
                <a:spcPts val="1350"/>
              </a:spcBef>
              <a:buFont typeface="+mj-lt"/>
              <a:buAutoNum type="arabicPeriod"/>
              <a:tabLst>
                <a:tab pos="7540865" algn="r"/>
              </a:tabLst>
              <a:defRPr/>
            </a:pPr>
            <a:r>
              <a:rPr lang="en-US" altLang="en-US" sz="2800" b="1" i="1" dirty="0">
                <a:solidFill>
                  <a:srgbClr val="0070C0"/>
                </a:solidFill>
                <a:latin typeface="Calibri"/>
              </a:rPr>
              <a:t>Generate as much tax-free income as possible!</a:t>
            </a:r>
          </a:p>
        </p:txBody>
      </p:sp>
      <p:pic>
        <p:nvPicPr>
          <p:cNvPr id="4" name="Picture 3">
            <a:extLst>
              <a:ext uri="{FF2B5EF4-FFF2-40B4-BE49-F238E27FC236}">
                <a16:creationId xmlns:a16="http://schemas.microsoft.com/office/drawing/2014/main" id="{AB55B9EE-1C71-4CBC-891A-60FC4ED160EB}"/>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78067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7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0EBF058-5F4E-42B5-9599-77991D368537}"/>
              </a:ext>
            </a:extLst>
          </p:cNvPr>
          <p:cNvSpPr txBox="1">
            <a:spLocks/>
          </p:cNvSpPr>
          <p:nvPr/>
        </p:nvSpPr>
        <p:spPr>
          <a:xfrm>
            <a:off x="2519424" y="2097625"/>
            <a:ext cx="7362702" cy="3075192"/>
          </a:xfrm>
          <a:prstGeom prst="rect">
            <a:avLst/>
          </a:prstGeom>
        </p:spPr>
        <p:txBody>
          <a:bodyPr vert="horz" lIns="0" tIns="0" rIns="0" bIns="0" rtlCol="0">
            <a:noAutofit/>
          </a:bodyPr>
          <a:lstStyle>
            <a:lvl1pPr marL="304781" indent="-304781" algn="l" defTabSz="975299" rtl="0" eaLnBrk="1" latinLnBrk="0" hangingPunct="1">
              <a:lnSpc>
                <a:spcPct val="100000"/>
              </a:lnSpc>
              <a:spcBef>
                <a:spcPts val="1067"/>
              </a:spcBef>
              <a:buFont typeface="Wingdings" panose="05000000000000000000" pitchFamily="2" charset="2"/>
              <a:buChar char="§"/>
              <a:defRPr sz="1900" kern="1200" baseline="0">
                <a:solidFill>
                  <a:schemeClr val="tx2"/>
                </a:solidFill>
                <a:latin typeface="+mn-lt"/>
                <a:ea typeface="+mn-ea"/>
                <a:cs typeface="+mn-cs"/>
              </a:defRPr>
            </a:lvl1pPr>
            <a:lvl2pPr marL="670518" indent="-314940" algn="l" defTabSz="975299" rtl="0" eaLnBrk="1" latinLnBrk="0" hangingPunct="1">
              <a:lnSpc>
                <a:spcPct val="100000"/>
              </a:lnSpc>
              <a:spcBef>
                <a:spcPts val="533"/>
              </a:spcBef>
              <a:buFont typeface="Arial" panose="020B0604020202020204" pitchFamily="34" charset="0"/>
              <a:buChar char="–"/>
              <a:defRPr sz="1700" kern="1200" baseline="0">
                <a:solidFill>
                  <a:schemeClr val="tx2"/>
                </a:solidFill>
                <a:latin typeface="+mn-lt"/>
                <a:ea typeface="+mn-ea"/>
                <a:cs typeface="+mn-cs"/>
              </a:defRPr>
            </a:lvl2pPr>
            <a:lvl3pPr marL="975299" indent="-304781" algn="l" defTabSz="975299" rtl="0" eaLnBrk="1" latinLnBrk="0" hangingPunct="1">
              <a:lnSpc>
                <a:spcPct val="100000"/>
              </a:lnSpc>
              <a:spcBef>
                <a:spcPts val="533"/>
              </a:spcBef>
              <a:buFont typeface="Wingdings" panose="05000000000000000000" pitchFamily="2" charset="2"/>
              <a:buChar char="§"/>
              <a:defRPr sz="1900" kern="1200" baseline="0">
                <a:solidFill>
                  <a:schemeClr val="tx2"/>
                </a:solidFill>
                <a:latin typeface="+mn-lt"/>
                <a:ea typeface="+mn-ea"/>
                <a:cs typeface="+mn-cs"/>
              </a:defRPr>
            </a:lvl3pPr>
            <a:lvl4pPr marL="1280080" indent="-243825" algn="l" defTabSz="975299" rtl="0" eaLnBrk="1" latinLnBrk="0" hangingPunct="1">
              <a:lnSpc>
                <a:spcPct val="100000"/>
              </a:lnSpc>
              <a:spcBef>
                <a:spcPts val="533"/>
              </a:spcBef>
              <a:buFont typeface="Arial" panose="020B0604020202020204" pitchFamily="34" charset="0"/>
              <a:buChar char="–"/>
              <a:defRPr sz="1700" kern="1200" baseline="0">
                <a:solidFill>
                  <a:schemeClr val="tx2"/>
                </a:solidFill>
                <a:latin typeface="+mn-lt"/>
                <a:ea typeface="+mn-ea"/>
                <a:cs typeface="+mn-cs"/>
              </a:defRPr>
            </a:lvl4pPr>
            <a:lvl5pPr marL="1523905" indent="-243825" algn="l" defTabSz="975299" rtl="0" eaLnBrk="1" latinLnBrk="0" hangingPunct="1">
              <a:lnSpc>
                <a:spcPct val="100000"/>
              </a:lnSpc>
              <a:spcBef>
                <a:spcPts val="533"/>
              </a:spcBef>
              <a:buFont typeface="Wingdings" panose="05000000000000000000" pitchFamily="2" charset="2"/>
              <a:buChar char="§"/>
              <a:defRPr sz="1700" kern="1200" baseline="0">
                <a:solidFill>
                  <a:schemeClr val="tx2"/>
                </a:solidFill>
                <a:latin typeface="+mn-lt"/>
                <a:ea typeface="+mn-ea"/>
                <a:cs typeface="+mn-cs"/>
              </a:defRPr>
            </a:lvl5pPr>
            <a:lvl6pPr marL="2682072"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6pPr>
            <a:lvl7pPr marL="3169722"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7pPr>
            <a:lvl8pPr marL="3657371"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8pPr>
            <a:lvl9pPr marL="4145021"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9pPr>
          </a:lstStyle>
          <a:p>
            <a:pPr marL="0" indent="0" algn="ctr" defTabSz="685594">
              <a:buNone/>
              <a:tabLst>
                <a:tab pos="7540865" algn="r"/>
              </a:tabLst>
              <a:defRPr/>
            </a:pPr>
            <a:r>
              <a:rPr lang="en-US" altLang="en-US" sz="2800" b="1" i="1" dirty="0">
                <a:solidFill>
                  <a:srgbClr val="0070C0"/>
                </a:solidFill>
                <a:latin typeface="Calibri"/>
              </a:rPr>
              <a:t>You can “opt out” of the statistic:</a:t>
            </a:r>
          </a:p>
          <a:p>
            <a:pPr marL="0" indent="0" algn="ctr" defTabSz="685594">
              <a:buNone/>
              <a:tabLst>
                <a:tab pos="7540865" algn="r"/>
              </a:tabLst>
              <a:defRPr/>
            </a:pPr>
            <a:endParaRPr lang="en-US" altLang="en-US" sz="2800" b="1" i="1" dirty="0">
              <a:solidFill>
                <a:srgbClr val="0070C0"/>
              </a:solidFill>
              <a:latin typeface="Calibri"/>
            </a:endParaRPr>
          </a:p>
          <a:p>
            <a:pPr marL="385622" indent="-385622" algn="ctr" defTabSz="685594">
              <a:spcBef>
                <a:spcPts val="2700"/>
              </a:spcBef>
              <a:buFont typeface="+mj-lt"/>
              <a:buAutoNum type="arabicPeriod"/>
              <a:tabLst>
                <a:tab pos="7540865" algn="r"/>
              </a:tabLst>
              <a:defRPr/>
            </a:pPr>
            <a:r>
              <a:rPr lang="en-US" altLang="en-US" sz="2800" b="1" i="1" dirty="0">
                <a:solidFill>
                  <a:srgbClr val="0070C0"/>
                </a:solidFill>
                <a:latin typeface="Calibri"/>
              </a:rPr>
              <a:t>The IRS reduces overall tax rates</a:t>
            </a:r>
          </a:p>
          <a:p>
            <a:pPr marL="385622" indent="-385622" algn="ctr" defTabSz="685594">
              <a:spcBef>
                <a:spcPts val="1350"/>
              </a:spcBef>
              <a:buFont typeface="+mj-lt"/>
              <a:buAutoNum type="arabicPeriod"/>
              <a:tabLst>
                <a:tab pos="7540865" algn="r"/>
              </a:tabLst>
              <a:defRPr/>
            </a:pPr>
            <a:r>
              <a:rPr lang="en-US" altLang="en-US" sz="2800" b="1" i="1" dirty="0">
                <a:solidFill>
                  <a:srgbClr val="0070C0"/>
                </a:solidFill>
                <a:latin typeface="Calibri"/>
              </a:rPr>
              <a:t>You live on less income (reduce lifestyle)</a:t>
            </a:r>
          </a:p>
          <a:p>
            <a:pPr marL="385622" indent="-385622" algn="ctr" defTabSz="685594">
              <a:spcBef>
                <a:spcPts val="1350"/>
              </a:spcBef>
              <a:buFont typeface="+mj-lt"/>
              <a:buAutoNum type="arabicPeriod"/>
              <a:tabLst>
                <a:tab pos="7540865" algn="r"/>
              </a:tabLst>
              <a:defRPr/>
            </a:pPr>
            <a:r>
              <a:rPr lang="en-US" altLang="en-US" sz="2800" b="1" i="1" dirty="0">
                <a:solidFill>
                  <a:srgbClr val="0070C0"/>
                </a:solidFill>
                <a:latin typeface="Calibri"/>
              </a:rPr>
              <a:t>Generate as much tax-free income as possible!</a:t>
            </a:r>
          </a:p>
        </p:txBody>
      </p:sp>
      <p:sp>
        <p:nvSpPr>
          <p:cNvPr id="4" name="Title 3">
            <a:extLst>
              <a:ext uri="{FF2B5EF4-FFF2-40B4-BE49-F238E27FC236}">
                <a16:creationId xmlns:a16="http://schemas.microsoft.com/office/drawing/2014/main" id="{15DD037B-97F6-44DC-AB64-769A4465835F}"/>
              </a:ext>
            </a:extLst>
          </p:cNvPr>
          <p:cNvSpPr txBox="1">
            <a:spLocks/>
          </p:cNvSpPr>
          <p:nvPr/>
        </p:nvSpPr>
        <p:spPr>
          <a:xfrm>
            <a:off x="2430326" y="977635"/>
            <a:ext cx="8161474"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Do You Want To Be In A Lower Tax Bracket?</a:t>
            </a:r>
            <a:endParaRPr lang="en-US" sz="2800" b="1" dirty="0"/>
          </a:p>
        </p:txBody>
      </p:sp>
      <p:pic>
        <p:nvPicPr>
          <p:cNvPr id="5" name="Picture 4">
            <a:extLst>
              <a:ext uri="{FF2B5EF4-FFF2-40B4-BE49-F238E27FC236}">
                <a16:creationId xmlns:a16="http://schemas.microsoft.com/office/drawing/2014/main" id="{F1F32735-3F26-4375-A365-F7F3C06D991E}"/>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507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D037B-97F6-44DC-AB64-769A4465835F}"/>
              </a:ext>
            </a:extLst>
          </p:cNvPr>
          <p:cNvSpPr txBox="1">
            <a:spLocks/>
          </p:cNvSpPr>
          <p:nvPr/>
        </p:nvSpPr>
        <p:spPr>
          <a:xfrm>
            <a:off x="2430326" y="977635"/>
            <a:ext cx="8161474"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Do You Want To Be In A Lower Tax Bracket?</a:t>
            </a:r>
            <a:endParaRPr lang="en-US" sz="2800" b="1" dirty="0"/>
          </a:p>
        </p:txBody>
      </p:sp>
      <p:sp>
        <p:nvSpPr>
          <p:cNvPr id="5" name="Rectangle 3">
            <a:extLst>
              <a:ext uri="{FF2B5EF4-FFF2-40B4-BE49-F238E27FC236}">
                <a16:creationId xmlns:a16="http://schemas.microsoft.com/office/drawing/2014/main" id="{9CFCCFCF-23D2-4A05-BE67-E8C94C6E071C}"/>
              </a:ext>
            </a:extLst>
          </p:cNvPr>
          <p:cNvSpPr txBox="1">
            <a:spLocks/>
          </p:cNvSpPr>
          <p:nvPr/>
        </p:nvSpPr>
        <p:spPr>
          <a:xfrm>
            <a:off x="2291618" y="2097625"/>
            <a:ext cx="7608763" cy="3015824"/>
          </a:xfrm>
          <a:prstGeom prst="rect">
            <a:avLst/>
          </a:prstGeom>
        </p:spPr>
        <p:txBody>
          <a:bodyPr vert="horz" lIns="0" tIns="0" rIns="0" bIns="0" rtlCol="0">
            <a:noAutofit/>
          </a:bodyPr>
          <a:lstStyle>
            <a:lvl1pPr marL="304781" indent="-304781" algn="l" defTabSz="975299" rtl="0" eaLnBrk="1" latinLnBrk="0" hangingPunct="1">
              <a:lnSpc>
                <a:spcPct val="100000"/>
              </a:lnSpc>
              <a:spcBef>
                <a:spcPts val="1067"/>
              </a:spcBef>
              <a:buFont typeface="Wingdings" panose="05000000000000000000" pitchFamily="2" charset="2"/>
              <a:buChar char="§"/>
              <a:defRPr sz="1900" kern="1200" baseline="0">
                <a:solidFill>
                  <a:schemeClr val="tx2"/>
                </a:solidFill>
                <a:latin typeface="+mn-lt"/>
                <a:ea typeface="+mn-ea"/>
                <a:cs typeface="+mn-cs"/>
              </a:defRPr>
            </a:lvl1pPr>
            <a:lvl2pPr marL="670518" indent="-314940" algn="l" defTabSz="975299" rtl="0" eaLnBrk="1" latinLnBrk="0" hangingPunct="1">
              <a:lnSpc>
                <a:spcPct val="100000"/>
              </a:lnSpc>
              <a:spcBef>
                <a:spcPts val="533"/>
              </a:spcBef>
              <a:buFont typeface="Arial" panose="020B0604020202020204" pitchFamily="34" charset="0"/>
              <a:buChar char="–"/>
              <a:defRPr sz="1700" kern="1200" baseline="0">
                <a:solidFill>
                  <a:schemeClr val="tx2"/>
                </a:solidFill>
                <a:latin typeface="+mn-lt"/>
                <a:ea typeface="+mn-ea"/>
                <a:cs typeface="+mn-cs"/>
              </a:defRPr>
            </a:lvl2pPr>
            <a:lvl3pPr marL="975299" indent="-304781" algn="l" defTabSz="975299" rtl="0" eaLnBrk="1" latinLnBrk="0" hangingPunct="1">
              <a:lnSpc>
                <a:spcPct val="100000"/>
              </a:lnSpc>
              <a:spcBef>
                <a:spcPts val="533"/>
              </a:spcBef>
              <a:buFont typeface="Wingdings" panose="05000000000000000000" pitchFamily="2" charset="2"/>
              <a:buChar char="§"/>
              <a:defRPr sz="1900" kern="1200" baseline="0">
                <a:solidFill>
                  <a:schemeClr val="tx2"/>
                </a:solidFill>
                <a:latin typeface="+mn-lt"/>
                <a:ea typeface="+mn-ea"/>
                <a:cs typeface="+mn-cs"/>
              </a:defRPr>
            </a:lvl3pPr>
            <a:lvl4pPr marL="1280080" indent="-243825" algn="l" defTabSz="975299" rtl="0" eaLnBrk="1" latinLnBrk="0" hangingPunct="1">
              <a:lnSpc>
                <a:spcPct val="100000"/>
              </a:lnSpc>
              <a:spcBef>
                <a:spcPts val="533"/>
              </a:spcBef>
              <a:buFont typeface="Arial" panose="020B0604020202020204" pitchFamily="34" charset="0"/>
              <a:buChar char="–"/>
              <a:defRPr sz="1700" kern="1200" baseline="0">
                <a:solidFill>
                  <a:schemeClr val="tx2"/>
                </a:solidFill>
                <a:latin typeface="+mn-lt"/>
                <a:ea typeface="+mn-ea"/>
                <a:cs typeface="+mn-cs"/>
              </a:defRPr>
            </a:lvl4pPr>
            <a:lvl5pPr marL="1523905" indent="-243825" algn="l" defTabSz="975299" rtl="0" eaLnBrk="1" latinLnBrk="0" hangingPunct="1">
              <a:lnSpc>
                <a:spcPct val="100000"/>
              </a:lnSpc>
              <a:spcBef>
                <a:spcPts val="533"/>
              </a:spcBef>
              <a:buFont typeface="Wingdings" panose="05000000000000000000" pitchFamily="2" charset="2"/>
              <a:buChar char="§"/>
              <a:defRPr sz="1700" kern="1200" baseline="0">
                <a:solidFill>
                  <a:schemeClr val="tx2"/>
                </a:solidFill>
                <a:latin typeface="+mn-lt"/>
                <a:ea typeface="+mn-ea"/>
                <a:cs typeface="+mn-cs"/>
              </a:defRPr>
            </a:lvl5pPr>
            <a:lvl6pPr marL="2682072"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6pPr>
            <a:lvl7pPr marL="3169722"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7pPr>
            <a:lvl8pPr marL="3657371"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8pPr>
            <a:lvl9pPr marL="4145021"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9pPr>
          </a:lstStyle>
          <a:p>
            <a:pPr marL="0" indent="0" algn="ctr" defTabSz="685594">
              <a:buNone/>
              <a:tabLst>
                <a:tab pos="7540865" algn="r"/>
              </a:tabLst>
              <a:defRPr/>
            </a:pPr>
            <a:r>
              <a:rPr lang="en-US" altLang="en-US" sz="2800" b="1" i="1" dirty="0">
                <a:solidFill>
                  <a:srgbClr val="0070C0"/>
                </a:solidFill>
                <a:latin typeface="Calibri"/>
              </a:rPr>
              <a:t>You can “opt out” of the statistic:</a:t>
            </a:r>
          </a:p>
          <a:p>
            <a:pPr marL="0" indent="0" algn="ctr" defTabSz="685594">
              <a:buNone/>
              <a:tabLst>
                <a:tab pos="7540865" algn="r"/>
              </a:tabLst>
              <a:defRPr/>
            </a:pPr>
            <a:r>
              <a:rPr lang="en-US" altLang="en-US" sz="2800" b="1" i="1" dirty="0">
                <a:solidFill>
                  <a:srgbClr val="0070C0"/>
                </a:solidFill>
                <a:latin typeface="Calibri"/>
              </a:rPr>
              <a:t>Today you can choose Option 3!</a:t>
            </a:r>
          </a:p>
          <a:p>
            <a:pPr marL="385622" indent="-385622" algn="ctr" defTabSz="685594">
              <a:spcBef>
                <a:spcPts val="2700"/>
              </a:spcBef>
              <a:buFont typeface="+mj-lt"/>
              <a:buAutoNum type="arabicPeriod"/>
              <a:tabLst>
                <a:tab pos="7540865" algn="r"/>
              </a:tabLst>
              <a:defRPr/>
            </a:pPr>
            <a:r>
              <a:rPr lang="en-US" altLang="en-US" sz="2800" b="1" i="1" dirty="0">
                <a:solidFill>
                  <a:srgbClr val="0070C0"/>
                </a:solidFill>
                <a:latin typeface="Calibri"/>
              </a:rPr>
              <a:t>The IRS reduces overall tax rates</a:t>
            </a:r>
          </a:p>
          <a:p>
            <a:pPr marL="385622" indent="-385622" algn="ctr" defTabSz="685594">
              <a:spcBef>
                <a:spcPts val="1350"/>
              </a:spcBef>
              <a:buFont typeface="+mj-lt"/>
              <a:buAutoNum type="arabicPeriod"/>
              <a:tabLst>
                <a:tab pos="7540865" algn="r"/>
              </a:tabLst>
              <a:defRPr/>
            </a:pPr>
            <a:r>
              <a:rPr lang="en-US" altLang="en-US" sz="2800" b="1" i="1" dirty="0">
                <a:solidFill>
                  <a:srgbClr val="0070C0"/>
                </a:solidFill>
                <a:latin typeface="Calibri"/>
              </a:rPr>
              <a:t>You live on less income (reduce lifestyle)</a:t>
            </a:r>
          </a:p>
          <a:p>
            <a:pPr marL="385622" indent="-385622" algn="ctr" defTabSz="685594">
              <a:spcBef>
                <a:spcPts val="1350"/>
              </a:spcBef>
              <a:buFont typeface="+mj-lt"/>
              <a:buAutoNum type="arabicPeriod"/>
              <a:tabLst>
                <a:tab pos="7540865" algn="r"/>
              </a:tabLst>
              <a:defRPr/>
            </a:pPr>
            <a:r>
              <a:rPr lang="en-US" altLang="en-US" sz="2800" b="1" i="1" dirty="0">
                <a:solidFill>
                  <a:srgbClr val="00B050"/>
                </a:solidFill>
                <a:latin typeface="Calibri"/>
              </a:rPr>
              <a:t>Generate as much tax-free income as possible!</a:t>
            </a:r>
          </a:p>
        </p:txBody>
      </p:sp>
      <p:pic>
        <p:nvPicPr>
          <p:cNvPr id="6" name="Picture 5">
            <a:extLst>
              <a:ext uri="{FF2B5EF4-FFF2-40B4-BE49-F238E27FC236}">
                <a16:creationId xmlns:a16="http://schemas.microsoft.com/office/drawing/2014/main" id="{64AA2945-97DA-4925-939E-A69ADC97915F}"/>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34270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7197F9B-ECB5-4093-84B7-57AE0D48AFCA}"/>
              </a:ext>
            </a:extLst>
          </p:cNvPr>
          <p:cNvSpPr txBox="1">
            <a:spLocks/>
          </p:cNvSpPr>
          <p:nvPr/>
        </p:nvSpPr>
        <p:spPr>
          <a:xfrm>
            <a:off x="2557567" y="2768325"/>
            <a:ext cx="7648370" cy="1321350"/>
          </a:xfrm>
          <a:prstGeom prst="rect">
            <a:avLst/>
          </a:prstGeom>
        </p:spPr>
        <p:txBody>
          <a:bodyPr vert="horz" lIns="0" tIns="0" rIns="0" bIns="0" rtlCol="0">
            <a:noAutofit/>
          </a:bodyPr>
          <a:lstStyle>
            <a:lvl1pPr marL="304781" indent="-304781" algn="l" defTabSz="975299" rtl="0" eaLnBrk="1" latinLnBrk="0" hangingPunct="1">
              <a:lnSpc>
                <a:spcPct val="100000"/>
              </a:lnSpc>
              <a:spcBef>
                <a:spcPts val="1067"/>
              </a:spcBef>
              <a:buFont typeface="Wingdings" panose="05000000000000000000" pitchFamily="2" charset="2"/>
              <a:buChar char="§"/>
              <a:defRPr sz="1900" kern="1200" baseline="0">
                <a:solidFill>
                  <a:schemeClr val="tx2"/>
                </a:solidFill>
                <a:latin typeface="+mn-lt"/>
                <a:ea typeface="+mn-ea"/>
                <a:cs typeface="+mn-cs"/>
              </a:defRPr>
            </a:lvl1pPr>
            <a:lvl2pPr marL="670518" indent="-314940" algn="l" defTabSz="975299" rtl="0" eaLnBrk="1" latinLnBrk="0" hangingPunct="1">
              <a:lnSpc>
                <a:spcPct val="100000"/>
              </a:lnSpc>
              <a:spcBef>
                <a:spcPts val="533"/>
              </a:spcBef>
              <a:buFont typeface="Arial" panose="020B0604020202020204" pitchFamily="34" charset="0"/>
              <a:buChar char="–"/>
              <a:defRPr sz="1700" kern="1200" baseline="0">
                <a:solidFill>
                  <a:schemeClr val="tx2"/>
                </a:solidFill>
                <a:latin typeface="+mn-lt"/>
                <a:ea typeface="+mn-ea"/>
                <a:cs typeface="+mn-cs"/>
              </a:defRPr>
            </a:lvl2pPr>
            <a:lvl3pPr marL="975299" indent="-304781" algn="l" defTabSz="975299" rtl="0" eaLnBrk="1" latinLnBrk="0" hangingPunct="1">
              <a:lnSpc>
                <a:spcPct val="100000"/>
              </a:lnSpc>
              <a:spcBef>
                <a:spcPts val="533"/>
              </a:spcBef>
              <a:buFont typeface="Wingdings" panose="05000000000000000000" pitchFamily="2" charset="2"/>
              <a:buChar char="§"/>
              <a:defRPr sz="1900" kern="1200" baseline="0">
                <a:solidFill>
                  <a:schemeClr val="tx2"/>
                </a:solidFill>
                <a:latin typeface="+mn-lt"/>
                <a:ea typeface="+mn-ea"/>
                <a:cs typeface="+mn-cs"/>
              </a:defRPr>
            </a:lvl3pPr>
            <a:lvl4pPr marL="1280080" indent="-243825" algn="l" defTabSz="975299" rtl="0" eaLnBrk="1" latinLnBrk="0" hangingPunct="1">
              <a:lnSpc>
                <a:spcPct val="100000"/>
              </a:lnSpc>
              <a:spcBef>
                <a:spcPts val="533"/>
              </a:spcBef>
              <a:buFont typeface="Arial" panose="020B0604020202020204" pitchFamily="34" charset="0"/>
              <a:buChar char="–"/>
              <a:defRPr sz="1700" kern="1200" baseline="0">
                <a:solidFill>
                  <a:schemeClr val="tx2"/>
                </a:solidFill>
                <a:latin typeface="+mn-lt"/>
                <a:ea typeface="+mn-ea"/>
                <a:cs typeface="+mn-cs"/>
              </a:defRPr>
            </a:lvl4pPr>
            <a:lvl5pPr marL="1523905" indent="-243825" algn="l" defTabSz="975299" rtl="0" eaLnBrk="1" latinLnBrk="0" hangingPunct="1">
              <a:lnSpc>
                <a:spcPct val="100000"/>
              </a:lnSpc>
              <a:spcBef>
                <a:spcPts val="533"/>
              </a:spcBef>
              <a:buFont typeface="Wingdings" panose="05000000000000000000" pitchFamily="2" charset="2"/>
              <a:buChar char="§"/>
              <a:defRPr sz="1700" kern="1200" baseline="0">
                <a:solidFill>
                  <a:schemeClr val="tx2"/>
                </a:solidFill>
                <a:latin typeface="+mn-lt"/>
                <a:ea typeface="+mn-ea"/>
                <a:cs typeface="+mn-cs"/>
              </a:defRPr>
            </a:lvl5pPr>
            <a:lvl6pPr marL="2682072"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6pPr>
            <a:lvl7pPr marL="3169722"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7pPr>
            <a:lvl8pPr marL="3657371"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8pPr>
            <a:lvl9pPr marL="4145021" indent="-243825" algn="l" defTabSz="975299" rtl="0" eaLnBrk="1" latinLnBrk="0" hangingPunct="1">
              <a:lnSpc>
                <a:spcPct val="90000"/>
              </a:lnSpc>
              <a:spcBef>
                <a:spcPts val="533"/>
              </a:spcBef>
              <a:buFont typeface="Arial" panose="020B0604020202020204" pitchFamily="34" charset="0"/>
              <a:buChar char="•"/>
              <a:defRPr sz="1900" kern="1200">
                <a:solidFill>
                  <a:schemeClr val="tx1"/>
                </a:solidFill>
                <a:latin typeface="+mn-lt"/>
                <a:ea typeface="+mn-ea"/>
                <a:cs typeface="+mn-cs"/>
              </a:defRPr>
            </a:lvl9pPr>
          </a:lstStyle>
          <a:p>
            <a:pPr marL="0" indent="0" algn="ctr" defTabSz="685594">
              <a:buNone/>
              <a:defRPr/>
            </a:pPr>
            <a:r>
              <a:rPr lang="en-US" sz="3200" b="1" i="1" dirty="0">
                <a:solidFill>
                  <a:srgbClr val="0070C0"/>
                </a:solidFill>
                <a:latin typeface="Calibri"/>
              </a:rPr>
              <a:t>Contribution – Accumulation – Distribution</a:t>
            </a:r>
          </a:p>
          <a:p>
            <a:pPr marL="0" indent="0" algn="ctr" defTabSz="685594">
              <a:spcBef>
                <a:spcPts val="2019"/>
              </a:spcBef>
              <a:buNone/>
              <a:defRPr/>
            </a:pPr>
            <a:r>
              <a:rPr lang="en-US" sz="3200" b="1" i="1" dirty="0">
                <a:solidFill>
                  <a:srgbClr val="0070C0"/>
                </a:solidFill>
                <a:latin typeface="Calibri"/>
              </a:rPr>
              <a:t>The $5 - $10 - $20 Story</a:t>
            </a:r>
          </a:p>
        </p:txBody>
      </p:sp>
      <p:pic>
        <p:nvPicPr>
          <p:cNvPr id="3" name="Picture 2">
            <a:extLst>
              <a:ext uri="{FF2B5EF4-FFF2-40B4-BE49-F238E27FC236}">
                <a16:creationId xmlns:a16="http://schemas.microsoft.com/office/drawing/2014/main" id="{DC6FBB7A-54C3-48D0-8CC1-52472EB4D779}"/>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44791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15062" y="1030976"/>
            <a:ext cx="1223323" cy="2708199"/>
          </a:xfrm>
          <a:prstGeom prst="rect">
            <a:avLst/>
          </a:prstGeom>
          <a:noFill/>
          <a:ln w="9525">
            <a:noFill/>
            <a:miter lim="800000"/>
            <a:headEnd/>
            <a:tailEnd/>
          </a:ln>
        </p:spPr>
        <p:txBody>
          <a:bodyPr wrap="none" lIns="91396" tIns="45699" rIns="91396" bIns="45699">
            <a:spAutoFit/>
          </a:bodyPr>
          <a:lstStyle/>
          <a:p>
            <a:pPr algn="ctr" defTabSz="457023" eaLnBrk="0" fontAlgn="base" hangingPunct="0">
              <a:spcBef>
                <a:spcPct val="0"/>
              </a:spcBef>
              <a:spcAft>
                <a:spcPts val="605"/>
              </a:spcAft>
            </a:pPr>
            <a:r>
              <a:rPr lang="en-US" sz="5333" b="1" dirty="0">
                <a:solidFill>
                  <a:srgbClr val="0070C0"/>
                </a:solidFill>
                <a:latin typeface="Calibri"/>
                <a:ea typeface="ＭＳ Ｐゴシック" pitchFamily="34" charset="-128"/>
              </a:rPr>
              <a:t>$5</a:t>
            </a:r>
          </a:p>
          <a:p>
            <a:pPr algn="ctr" defTabSz="457023" eaLnBrk="0" fontAlgn="base" hangingPunct="0">
              <a:spcBef>
                <a:spcPct val="0"/>
              </a:spcBef>
              <a:spcAft>
                <a:spcPts val="605"/>
              </a:spcAft>
            </a:pPr>
            <a:r>
              <a:rPr lang="en-US" sz="5333" b="1" dirty="0">
                <a:solidFill>
                  <a:srgbClr val="0070C0"/>
                </a:solidFill>
                <a:latin typeface="Calibri"/>
                <a:ea typeface="ＭＳ Ｐゴシック" pitchFamily="34" charset="-128"/>
              </a:rPr>
              <a:t>$10</a:t>
            </a:r>
          </a:p>
          <a:p>
            <a:pPr algn="ctr" defTabSz="457023" eaLnBrk="0" fontAlgn="base" hangingPunct="0">
              <a:spcBef>
                <a:spcPct val="0"/>
              </a:spcBef>
              <a:spcAft>
                <a:spcPts val="605"/>
              </a:spcAft>
            </a:pPr>
            <a:r>
              <a:rPr lang="en-US" sz="5333" b="1" dirty="0">
                <a:solidFill>
                  <a:srgbClr val="0070C0"/>
                </a:solidFill>
                <a:latin typeface="Calibri"/>
                <a:ea typeface="ＭＳ Ｐゴシック" pitchFamily="34" charset="-128"/>
              </a:rPr>
              <a:t>$20</a:t>
            </a:r>
          </a:p>
        </p:txBody>
      </p:sp>
      <p:sp>
        <p:nvSpPr>
          <p:cNvPr id="5" name="TextBox 4"/>
          <p:cNvSpPr txBox="1">
            <a:spLocks noChangeArrowheads="1"/>
          </p:cNvSpPr>
          <p:nvPr/>
        </p:nvSpPr>
        <p:spPr bwMode="auto">
          <a:xfrm>
            <a:off x="797110" y="4468382"/>
            <a:ext cx="9070879" cy="830954"/>
          </a:xfrm>
          <a:prstGeom prst="rect">
            <a:avLst/>
          </a:prstGeom>
          <a:noFill/>
          <a:ln w="9525">
            <a:noFill/>
            <a:miter lim="800000"/>
            <a:headEnd/>
            <a:tailEnd/>
          </a:ln>
        </p:spPr>
        <p:txBody>
          <a:bodyPr lIns="91396" tIns="45699" rIns="91396" bIns="45699">
            <a:spAutoFit/>
          </a:bodyPr>
          <a:lstStyle/>
          <a:p>
            <a:pPr defTabSz="457023" eaLnBrk="0" fontAlgn="base" hangingPunct="0">
              <a:spcBef>
                <a:spcPct val="0"/>
              </a:spcBef>
              <a:spcAft>
                <a:spcPct val="0"/>
              </a:spcAft>
            </a:pPr>
            <a:r>
              <a:rPr lang="en-US" sz="2400">
                <a:solidFill>
                  <a:srgbClr val="0070C0"/>
                </a:solidFill>
                <a:latin typeface="Calibri"/>
                <a:ea typeface="ＭＳ Ｐゴシック" pitchFamily="34" charset="-128"/>
              </a:rPr>
              <a:t>The Bad News:  You must pay tax on one of these three</a:t>
            </a:r>
          </a:p>
          <a:p>
            <a:pPr defTabSz="457023" eaLnBrk="0" fontAlgn="base" hangingPunct="0">
              <a:spcBef>
                <a:spcPct val="0"/>
              </a:spcBef>
              <a:spcAft>
                <a:spcPct val="0"/>
              </a:spcAft>
            </a:pPr>
            <a:r>
              <a:rPr lang="en-US" sz="2400">
                <a:solidFill>
                  <a:srgbClr val="0070C0"/>
                </a:solidFill>
                <a:latin typeface="Calibri"/>
                <a:ea typeface="ＭＳ Ｐゴシック" pitchFamily="34" charset="-128"/>
              </a:rPr>
              <a:t>The Good News:  You get to choose</a:t>
            </a:r>
          </a:p>
        </p:txBody>
      </p:sp>
      <p:sp>
        <p:nvSpPr>
          <p:cNvPr id="7" name="TextBox 6"/>
          <p:cNvSpPr txBox="1">
            <a:spLocks noChangeArrowheads="1"/>
          </p:cNvSpPr>
          <p:nvPr/>
        </p:nvSpPr>
        <p:spPr bwMode="auto">
          <a:xfrm>
            <a:off x="797097" y="4468389"/>
            <a:ext cx="10027227" cy="1200286"/>
          </a:xfrm>
          <a:prstGeom prst="rect">
            <a:avLst/>
          </a:prstGeom>
          <a:noFill/>
          <a:ln w="9525">
            <a:noFill/>
            <a:miter lim="800000"/>
            <a:headEnd/>
            <a:tailEnd/>
          </a:ln>
        </p:spPr>
        <p:txBody>
          <a:bodyPr lIns="91396" tIns="45699" rIns="91396" bIns="45699">
            <a:spAutoFit/>
          </a:bodyPr>
          <a:lstStyle/>
          <a:p>
            <a:pPr defTabSz="457023" eaLnBrk="0" fontAlgn="base" hangingPunct="0">
              <a:spcBef>
                <a:spcPct val="0"/>
              </a:spcBef>
              <a:spcAft>
                <a:spcPct val="0"/>
              </a:spcAft>
            </a:pPr>
            <a:r>
              <a:rPr lang="en-US" sz="2400" dirty="0">
                <a:solidFill>
                  <a:srgbClr val="0070C0"/>
                </a:solidFill>
                <a:latin typeface="Calibri"/>
                <a:ea typeface="ＭＳ Ｐゴシック" pitchFamily="34" charset="-128"/>
              </a:rPr>
              <a:t>Where are the bulk of your retirement assets currently invested?</a:t>
            </a:r>
          </a:p>
          <a:p>
            <a:pPr defTabSz="457023" eaLnBrk="0" fontAlgn="base" hangingPunct="0">
              <a:spcBef>
                <a:spcPct val="0"/>
              </a:spcBef>
              <a:spcAft>
                <a:spcPct val="0"/>
              </a:spcAft>
            </a:pPr>
            <a:r>
              <a:rPr lang="en-US" sz="2400" dirty="0">
                <a:solidFill>
                  <a:srgbClr val="0070C0"/>
                </a:solidFill>
                <a:latin typeface="Calibri"/>
                <a:ea typeface="ＭＳ Ｐゴシック" pitchFamily="34" charset="-128"/>
              </a:rPr>
              <a:t>Which of the numbers above is going to get taxed?</a:t>
            </a:r>
          </a:p>
          <a:p>
            <a:pPr defTabSz="457023" eaLnBrk="0" fontAlgn="base" hangingPunct="0">
              <a:spcBef>
                <a:spcPct val="0"/>
              </a:spcBef>
              <a:spcAft>
                <a:spcPct val="0"/>
              </a:spcAft>
            </a:pPr>
            <a:r>
              <a:rPr lang="en-US" sz="2400" dirty="0">
                <a:solidFill>
                  <a:srgbClr val="0070C0"/>
                </a:solidFill>
                <a:latin typeface="Calibri"/>
                <a:ea typeface="ＭＳ Ｐゴシック" pitchFamily="34" charset="-128"/>
              </a:rPr>
              <a:t>Wouldn’t it make sense to diversify a portion of your portfolio?</a:t>
            </a:r>
          </a:p>
        </p:txBody>
      </p:sp>
      <p:sp>
        <p:nvSpPr>
          <p:cNvPr id="8" name="TextBox 7"/>
          <p:cNvSpPr txBox="1">
            <a:spLocks noChangeArrowheads="1"/>
          </p:cNvSpPr>
          <p:nvPr/>
        </p:nvSpPr>
        <p:spPr bwMode="auto">
          <a:xfrm>
            <a:off x="765444" y="4452557"/>
            <a:ext cx="9431553" cy="1200286"/>
          </a:xfrm>
          <a:prstGeom prst="rect">
            <a:avLst/>
          </a:prstGeom>
          <a:noFill/>
          <a:ln w="9525">
            <a:noFill/>
            <a:miter lim="800000"/>
            <a:headEnd/>
            <a:tailEnd/>
          </a:ln>
        </p:spPr>
        <p:txBody>
          <a:bodyPr wrap="square" lIns="91396" tIns="45699" rIns="91396" bIns="45699">
            <a:spAutoFit/>
          </a:bodyPr>
          <a:lstStyle/>
          <a:p>
            <a:pPr defTabSz="457023" eaLnBrk="0" fontAlgn="base" hangingPunct="0">
              <a:spcBef>
                <a:spcPct val="0"/>
              </a:spcBef>
              <a:spcAft>
                <a:spcPct val="0"/>
              </a:spcAft>
            </a:pPr>
            <a:r>
              <a:rPr lang="en-US" sz="2400" dirty="0">
                <a:solidFill>
                  <a:srgbClr val="0070C0"/>
                </a:solidFill>
                <a:latin typeface="Calibri"/>
                <a:ea typeface="ＭＳ Ｐゴシック" pitchFamily="34" charset="-128"/>
              </a:rPr>
              <a:t>If you had access to a retirement strategy that provided you with the tax</a:t>
            </a:r>
          </a:p>
          <a:p>
            <a:pPr defTabSz="457023" eaLnBrk="0" fontAlgn="base" hangingPunct="0">
              <a:spcBef>
                <a:spcPct val="0"/>
              </a:spcBef>
              <a:spcAft>
                <a:spcPct val="0"/>
              </a:spcAft>
            </a:pPr>
            <a:r>
              <a:rPr lang="en-US" sz="2400" dirty="0">
                <a:solidFill>
                  <a:srgbClr val="0070C0"/>
                </a:solidFill>
                <a:latin typeface="Calibri"/>
                <a:ea typeface="ＭＳ Ｐゴシック" pitchFamily="34" charset="-128"/>
              </a:rPr>
              <a:t>treatment you want, and you could put in as much money as you want,</a:t>
            </a:r>
          </a:p>
          <a:p>
            <a:pPr defTabSz="457023" eaLnBrk="0" fontAlgn="base" hangingPunct="0">
              <a:spcBef>
                <a:spcPct val="0"/>
              </a:spcBef>
              <a:spcAft>
                <a:spcPct val="0"/>
              </a:spcAft>
            </a:pPr>
            <a:r>
              <a:rPr lang="en-US" sz="2400" dirty="0">
                <a:solidFill>
                  <a:srgbClr val="0070C0"/>
                </a:solidFill>
                <a:latin typeface="Calibri"/>
                <a:ea typeface="ＭＳ Ｐゴシック" pitchFamily="34" charset="-128"/>
              </a:rPr>
              <a:t>how much would you put into a plan like that every year?</a:t>
            </a:r>
          </a:p>
        </p:txBody>
      </p:sp>
      <p:sp>
        <p:nvSpPr>
          <p:cNvPr id="10" name="TextBox 9"/>
          <p:cNvSpPr txBox="1"/>
          <p:nvPr/>
        </p:nvSpPr>
        <p:spPr>
          <a:xfrm>
            <a:off x="3753847" y="501679"/>
            <a:ext cx="7329788" cy="4033595"/>
          </a:xfrm>
          <a:prstGeom prst="rect">
            <a:avLst/>
          </a:prstGeom>
          <a:noFill/>
          <a:ln w="38100">
            <a:solidFill>
              <a:srgbClr val="00B0F0"/>
            </a:solidFill>
          </a:ln>
        </p:spPr>
        <p:txBody>
          <a:bodyPr wrap="square" lIns="274188" tIns="274188" rIns="274188" bIns="274188">
            <a:spAutoFit/>
          </a:bodyPr>
          <a:lstStyle/>
          <a:p>
            <a:pPr algn="ctr" defTabSz="457023" eaLnBrk="0" fontAlgn="base" hangingPunct="0">
              <a:spcBef>
                <a:spcPct val="0"/>
              </a:spcBef>
              <a:spcAft>
                <a:spcPct val="0"/>
              </a:spcAft>
              <a:defRPr/>
            </a:pPr>
            <a:r>
              <a:rPr lang="en-US" sz="2133" b="1" u="sng" dirty="0">
                <a:solidFill>
                  <a:srgbClr val="0070C0"/>
                </a:solidFill>
                <a:latin typeface="Calibri"/>
                <a:ea typeface="ＭＳ Ｐゴシック" pitchFamily="34" charset="-128"/>
              </a:rPr>
              <a:t>Additional Benefits</a:t>
            </a:r>
            <a:r>
              <a:rPr lang="en-US" sz="2133" b="1" dirty="0">
                <a:solidFill>
                  <a:srgbClr val="0070C0"/>
                </a:solidFill>
                <a:latin typeface="Calibri"/>
                <a:ea typeface="ＭＳ Ｐゴシック" pitchFamily="34" charset="-128"/>
              </a:rPr>
              <a:t>:</a:t>
            </a:r>
          </a:p>
          <a:p>
            <a:pPr marL="307599" indent="-307599" defTabSz="457023" eaLnBrk="0" fontAlgn="base" hangingPunct="0">
              <a:spcBef>
                <a:spcPts val="1077"/>
              </a:spcBef>
              <a:spcAft>
                <a:spcPct val="0"/>
              </a:spcAft>
              <a:buFont typeface="+mj-lt"/>
              <a:buAutoNum type="arabicPeriod"/>
              <a:defRPr/>
            </a:pPr>
            <a:r>
              <a:rPr lang="en-US" sz="2133" dirty="0">
                <a:solidFill>
                  <a:srgbClr val="0070C0"/>
                </a:solidFill>
                <a:latin typeface="Calibri"/>
                <a:ea typeface="ＭＳ Ｐゴシック" pitchFamily="34" charset="-128"/>
              </a:rPr>
              <a:t>Self-Completing at owner’s death </a:t>
            </a:r>
          </a:p>
          <a:p>
            <a:pPr marL="307599" indent="-307599" defTabSz="457023" eaLnBrk="0" fontAlgn="base" hangingPunct="0">
              <a:spcBef>
                <a:spcPts val="539"/>
              </a:spcBef>
              <a:spcAft>
                <a:spcPct val="0"/>
              </a:spcAft>
              <a:buFont typeface="+mj-lt"/>
              <a:buAutoNum type="arabicPeriod"/>
              <a:defRPr/>
            </a:pPr>
            <a:r>
              <a:rPr lang="en-US" sz="2133" dirty="0">
                <a:solidFill>
                  <a:srgbClr val="0070C0"/>
                </a:solidFill>
                <a:latin typeface="Calibri"/>
                <a:ea typeface="ＭＳ Ｐゴシック" pitchFamily="34" charset="-128"/>
              </a:rPr>
              <a:t>No set limit on contributions</a:t>
            </a:r>
            <a:r>
              <a:rPr lang="en-US" sz="2133" baseline="30000" dirty="0">
                <a:solidFill>
                  <a:srgbClr val="0070C0"/>
                </a:solidFill>
                <a:latin typeface="Calibri"/>
                <a:ea typeface="ＭＳ Ｐゴシック" pitchFamily="34" charset="-128"/>
              </a:rPr>
              <a:t>1</a:t>
            </a:r>
          </a:p>
          <a:p>
            <a:pPr marL="307599" indent="-307599" defTabSz="457023" eaLnBrk="0" fontAlgn="base" hangingPunct="0">
              <a:spcBef>
                <a:spcPts val="539"/>
              </a:spcBef>
              <a:spcAft>
                <a:spcPct val="0"/>
              </a:spcAft>
              <a:buFont typeface="+mj-lt"/>
              <a:buAutoNum type="arabicPeriod"/>
              <a:defRPr/>
            </a:pPr>
            <a:r>
              <a:rPr lang="en-US" sz="2133" dirty="0">
                <a:solidFill>
                  <a:srgbClr val="0070C0"/>
                </a:solidFill>
                <a:latin typeface="Calibri"/>
                <a:ea typeface="ＭＳ Ｐゴシック" pitchFamily="34" charset="-128"/>
              </a:rPr>
              <a:t>Pre age 59 ½ access</a:t>
            </a:r>
          </a:p>
          <a:p>
            <a:pPr marL="717731" lvl="1" indent="-307599" defTabSz="457023" eaLnBrk="0" fontAlgn="base" hangingPunct="0">
              <a:spcBef>
                <a:spcPct val="0"/>
              </a:spcBef>
              <a:spcAft>
                <a:spcPct val="0"/>
              </a:spcAft>
              <a:buFont typeface="Arial" pitchFamily="34" charset="0"/>
              <a:buChar char="–"/>
              <a:defRPr/>
            </a:pPr>
            <a:r>
              <a:rPr lang="en-US" sz="2133" dirty="0">
                <a:solidFill>
                  <a:srgbClr val="0070C0"/>
                </a:solidFill>
                <a:latin typeface="Calibri"/>
                <a:ea typeface="ＭＳ Ｐゴシック" pitchFamily="34" charset="-128"/>
              </a:rPr>
              <a:t>No income tax or penalty tax</a:t>
            </a:r>
            <a:r>
              <a:rPr lang="en-US" sz="2133" baseline="30000" dirty="0">
                <a:solidFill>
                  <a:srgbClr val="0070C0"/>
                </a:solidFill>
                <a:latin typeface="Calibri"/>
                <a:ea typeface="ＭＳ Ｐゴシック" pitchFamily="34" charset="-128"/>
              </a:rPr>
              <a:t>2</a:t>
            </a:r>
          </a:p>
          <a:p>
            <a:pPr marL="307599" indent="-307599" defTabSz="457023" eaLnBrk="0" fontAlgn="base" hangingPunct="0">
              <a:spcBef>
                <a:spcPts val="539"/>
              </a:spcBef>
              <a:spcAft>
                <a:spcPct val="0"/>
              </a:spcAft>
              <a:buFont typeface="+mj-lt"/>
              <a:buAutoNum type="arabicPeriod"/>
              <a:defRPr/>
            </a:pPr>
            <a:r>
              <a:rPr lang="en-US" sz="2133" dirty="0">
                <a:solidFill>
                  <a:srgbClr val="0070C0"/>
                </a:solidFill>
                <a:latin typeface="Calibri"/>
                <a:ea typeface="ＭＳ Ｐゴシック" pitchFamily="34" charset="-128"/>
              </a:rPr>
              <a:t>Catch-up on missed contributions</a:t>
            </a:r>
          </a:p>
          <a:p>
            <a:pPr marL="307599" indent="-307599" defTabSz="457023" eaLnBrk="0" fontAlgn="base" hangingPunct="0">
              <a:spcBef>
                <a:spcPts val="539"/>
              </a:spcBef>
              <a:spcAft>
                <a:spcPct val="0"/>
              </a:spcAft>
              <a:buFont typeface="+mj-lt"/>
              <a:buAutoNum type="arabicPeriod"/>
              <a:defRPr/>
            </a:pPr>
            <a:r>
              <a:rPr lang="en-US" sz="2133" dirty="0">
                <a:solidFill>
                  <a:srgbClr val="0070C0"/>
                </a:solidFill>
                <a:latin typeface="Calibri"/>
                <a:ea typeface="ＭＳ Ｐゴシック" pitchFamily="34" charset="-128"/>
              </a:rPr>
              <a:t>No RMDs for owners</a:t>
            </a:r>
          </a:p>
          <a:p>
            <a:pPr marL="307599" indent="-307599" defTabSz="457023" eaLnBrk="0" fontAlgn="base" hangingPunct="0">
              <a:spcBef>
                <a:spcPts val="539"/>
              </a:spcBef>
              <a:spcAft>
                <a:spcPct val="0"/>
              </a:spcAft>
              <a:buFont typeface="+mj-lt"/>
              <a:buAutoNum type="arabicPeriod"/>
              <a:defRPr/>
            </a:pPr>
            <a:r>
              <a:rPr lang="en-US" sz="2133" dirty="0">
                <a:solidFill>
                  <a:srgbClr val="0070C0"/>
                </a:solidFill>
                <a:latin typeface="Calibri"/>
                <a:ea typeface="ＭＳ Ｐゴシック" pitchFamily="34" charset="-128"/>
              </a:rPr>
              <a:t>No RMDs for beneficiaries</a:t>
            </a:r>
          </a:p>
          <a:p>
            <a:pPr marL="307599" indent="-307599" defTabSz="457023" eaLnBrk="0" fontAlgn="base" hangingPunct="0">
              <a:spcBef>
                <a:spcPts val="539"/>
              </a:spcBef>
              <a:spcAft>
                <a:spcPct val="0"/>
              </a:spcAft>
              <a:buFont typeface="+mj-lt"/>
              <a:buAutoNum type="arabicPeriod"/>
              <a:defRPr/>
            </a:pPr>
            <a:r>
              <a:rPr lang="en-US" sz="2133" dirty="0">
                <a:solidFill>
                  <a:srgbClr val="0070C0"/>
                </a:solidFill>
                <a:latin typeface="Calibri"/>
                <a:ea typeface="ＭＳ Ｐゴシック" pitchFamily="34" charset="-128"/>
              </a:rPr>
              <a:t>Upside market performance without downside market risk</a:t>
            </a:r>
          </a:p>
        </p:txBody>
      </p:sp>
      <p:sp>
        <p:nvSpPr>
          <p:cNvPr id="11" name="Oval 10"/>
          <p:cNvSpPr/>
          <p:nvPr/>
        </p:nvSpPr>
        <p:spPr>
          <a:xfrm>
            <a:off x="830093" y="962755"/>
            <a:ext cx="1625985" cy="1058956"/>
          </a:xfrm>
          <a:prstGeom prst="ellipse">
            <a:avLst/>
          </a:prstGeom>
          <a:noFill/>
          <a:ln w="57150" cap="flat" cmpd="sng" algn="ctr">
            <a:solidFill>
              <a:srgbClr val="333333"/>
            </a:solidFill>
            <a:prstDash val="solid"/>
            <a:miter lim="800000"/>
          </a:ln>
          <a:effectLst/>
        </p:spPr>
        <p:txBody>
          <a:bodyPr lIns="91396" tIns="45699" rIns="91396" bIns="45699" anchor="ctr"/>
          <a:lstStyle/>
          <a:p>
            <a:pPr algn="ctr" defTabSz="457023" eaLnBrk="0" fontAlgn="base" hangingPunct="0">
              <a:spcBef>
                <a:spcPct val="0"/>
              </a:spcBef>
              <a:spcAft>
                <a:spcPct val="0"/>
              </a:spcAft>
              <a:defRPr/>
            </a:pPr>
            <a:endParaRPr lang="en-US" sz="2133" kern="0">
              <a:solidFill>
                <a:srgbClr val="0070C0"/>
              </a:solidFill>
              <a:latin typeface="Calibri"/>
              <a:ea typeface="ＭＳ Ｐゴシック" pitchFamily="34" charset="-128"/>
            </a:endParaRPr>
          </a:p>
        </p:txBody>
      </p:sp>
      <p:sp>
        <p:nvSpPr>
          <p:cNvPr id="12" name="TextBox 4"/>
          <p:cNvSpPr txBox="1">
            <a:spLocks noChangeArrowheads="1"/>
          </p:cNvSpPr>
          <p:nvPr/>
        </p:nvSpPr>
        <p:spPr bwMode="auto">
          <a:xfrm>
            <a:off x="1433949" y="5905969"/>
            <a:ext cx="9380495" cy="369961"/>
          </a:xfrm>
          <a:prstGeom prst="rect">
            <a:avLst/>
          </a:prstGeom>
          <a:noFill/>
          <a:ln w="9525">
            <a:noFill/>
            <a:miter lim="800000"/>
            <a:headEnd/>
            <a:tailEnd/>
          </a:ln>
        </p:spPr>
        <p:txBody>
          <a:bodyPr wrap="square" lIns="82029" tIns="41015" rIns="82029" bIns="41015">
            <a:spAutoFit/>
          </a:bodyPr>
          <a:lstStyle/>
          <a:p>
            <a:pPr marL="205066" indent="-205066" defTabSz="457023" eaLnBrk="0" fontAlgn="base" hangingPunct="0">
              <a:spcBef>
                <a:spcPct val="0"/>
              </a:spcBef>
              <a:spcAft>
                <a:spcPct val="0"/>
              </a:spcAft>
              <a:buFontTx/>
              <a:buAutoNum type="arabicPeriod"/>
            </a:pPr>
            <a:r>
              <a:rPr lang="en-US" sz="933" dirty="0">
                <a:solidFill>
                  <a:srgbClr val="333333">
                    <a:lumMod val="50000"/>
                  </a:srgbClr>
                </a:solidFill>
                <a:latin typeface="Calibri"/>
                <a:ea typeface="ＭＳ Ｐゴシック" pitchFamily="34" charset="-128"/>
              </a:rPr>
              <a:t>Policy must comply with IRS requirements to qualify as a life insurance contract. Total premiums in the policy cannot exceed funding limitations under IRC 7702. </a:t>
            </a:r>
          </a:p>
          <a:p>
            <a:pPr marL="205066" indent="-205066" defTabSz="457023" eaLnBrk="0" fontAlgn="base" hangingPunct="0">
              <a:spcBef>
                <a:spcPct val="0"/>
              </a:spcBef>
              <a:spcAft>
                <a:spcPct val="0"/>
              </a:spcAft>
              <a:buFontTx/>
              <a:buAutoNum type="arabicPeriod"/>
            </a:pPr>
            <a:r>
              <a:rPr lang="en-US" sz="933" dirty="0">
                <a:solidFill>
                  <a:srgbClr val="333333">
                    <a:lumMod val="50000"/>
                  </a:srgbClr>
                </a:solidFill>
                <a:latin typeface="Calibri"/>
                <a:ea typeface="ＭＳ Ｐゴシック" pitchFamily="34" charset="-128"/>
              </a:rPr>
              <a:t>Assumes the policy is not a Modified Endowment Contract  Withdrawals during the first 15 years of the contract may be treated as income first and includible in policyholder’s income. </a:t>
            </a:r>
          </a:p>
        </p:txBody>
      </p:sp>
      <p:pic>
        <p:nvPicPr>
          <p:cNvPr id="9" name="Picture 8">
            <a:extLst>
              <a:ext uri="{FF2B5EF4-FFF2-40B4-BE49-F238E27FC236}">
                <a16:creationId xmlns:a16="http://schemas.microsoft.com/office/drawing/2014/main" id="{F53BD63A-0288-4786-8B7F-DDC45CA3D0B0}"/>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39551161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1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10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25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5">
                                            <p:txEl>
                                              <p:pRg st="0" end="0"/>
                                            </p:txEl>
                                          </p:spTgt>
                                        </p:tgtEl>
                                      </p:cBhvr>
                                    </p:animEffect>
                                    <p:set>
                                      <p:cBhvr>
                                        <p:cTn id="35" dur="1" fill="hold">
                                          <p:stCondLst>
                                            <p:cond delay="499"/>
                                          </p:stCondLst>
                                        </p:cTn>
                                        <p:tgtEl>
                                          <p:spTgt spid="5">
                                            <p:txEl>
                                              <p:pRg st="0" end="0"/>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xEl>
                                              <p:pRg st="1" end="1"/>
                                            </p:txEl>
                                          </p:spTgt>
                                        </p:tgtEl>
                                      </p:cBhvr>
                                    </p:animEffect>
                                    <p:set>
                                      <p:cBhvr>
                                        <p:cTn id="38" dur="1" fill="hold">
                                          <p:stCondLst>
                                            <p:cond delay="499"/>
                                          </p:stCondLst>
                                        </p:cTn>
                                        <p:tgtEl>
                                          <p:spTgt spid="5">
                                            <p:txEl>
                                              <p:pRg st="1" end="1"/>
                                            </p:txEl>
                                          </p:spTgt>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grpId="0" nodeType="afterEffect">
                                  <p:stCondLst>
                                    <p:cond delay="50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left)">
                                      <p:cBhvr>
                                        <p:cTn id="42" dur="10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left)">
                                      <p:cBhvr>
                                        <p:cTn id="47" dur="10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2" nodeType="clickEffect">
                                  <p:stCondLst>
                                    <p:cond delay="0"/>
                                  </p:stCondLst>
                                  <p:childTnLst>
                                    <p:animMotion origin="layout" path="M -2.22222E-6 -2.59259E-6 L -0.00139 0.2642 " pathEditMode="relative" rAng="0" ptsTypes="AA">
                                      <p:cBhvr>
                                        <p:cTn id="51" dur="2000" fill="hold"/>
                                        <p:tgtEl>
                                          <p:spTgt spid="11"/>
                                        </p:tgtEl>
                                        <p:attrNameLst>
                                          <p:attrName>ppt_x</p:attrName>
                                          <p:attrName>ppt_y</p:attrName>
                                        </p:attrNameLst>
                                      </p:cBhvr>
                                      <p:rCtr x="-69" y="13210"/>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wipe(left)">
                                      <p:cBhvr>
                                        <p:cTn id="56" dur="1000"/>
                                        <p:tgtEl>
                                          <p:spTgt spid="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xit" presetSubtype="1" fill="hold" grpId="1" nodeType="clickEffect">
                                  <p:stCondLst>
                                    <p:cond delay="0"/>
                                  </p:stCondLst>
                                  <p:childTnLst>
                                    <p:animEffect transition="out" filter="wheel(1)">
                                      <p:cBhvr>
                                        <p:cTn id="60" dur="1250"/>
                                        <p:tgtEl>
                                          <p:spTgt spid="11"/>
                                        </p:tgtEl>
                                      </p:cBhvr>
                                    </p:animEffect>
                                    <p:set>
                                      <p:cBhvr>
                                        <p:cTn id="61" dur="1" fill="hold">
                                          <p:stCondLst>
                                            <p:cond delay="1249"/>
                                          </p:stCondLst>
                                        </p:cTn>
                                        <p:tgtEl>
                                          <p:spTgt spid="1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7">
                                            <p:txEl>
                                              <p:pRg st="0" end="0"/>
                                            </p:txEl>
                                          </p:spTgt>
                                        </p:tgtEl>
                                      </p:cBhvr>
                                    </p:animEffect>
                                    <p:set>
                                      <p:cBhvr>
                                        <p:cTn id="64" dur="1" fill="hold">
                                          <p:stCondLst>
                                            <p:cond delay="499"/>
                                          </p:stCondLst>
                                        </p:cTn>
                                        <p:tgtEl>
                                          <p:spTgt spid="7">
                                            <p:txEl>
                                              <p:pRg st="0" end="0"/>
                                            </p:txEl>
                                          </p:spTgt>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7">
                                            <p:txEl>
                                              <p:pRg st="1" end="1"/>
                                            </p:txEl>
                                          </p:spTgt>
                                        </p:tgtEl>
                                      </p:cBhvr>
                                    </p:animEffect>
                                    <p:set>
                                      <p:cBhvr>
                                        <p:cTn id="67" dur="1" fill="hold">
                                          <p:stCondLst>
                                            <p:cond delay="499"/>
                                          </p:stCondLst>
                                        </p:cTn>
                                        <p:tgtEl>
                                          <p:spTgt spid="7">
                                            <p:txEl>
                                              <p:pRg st="1" end="1"/>
                                            </p:txEl>
                                          </p:spTgt>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7">
                                            <p:txEl>
                                              <p:pRg st="2" end="2"/>
                                            </p:txEl>
                                          </p:spTgt>
                                        </p:tgtEl>
                                      </p:cBhvr>
                                    </p:animEffect>
                                    <p:set>
                                      <p:cBhvr>
                                        <p:cTn id="70" dur="1" fill="hold">
                                          <p:stCondLst>
                                            <p:cond delay="499"/>
                                          </p:stCondLst>
                                        </p:cTn>
                                        <p:tgtEl>
                                          <p:spTgt spid="7">
                                            <p:txEl>
                                              <p:pRg st="2" end="2"/>
                                            </p:txEl>
                                          </p:spTgt>
                                        </p:tgtEl>
                                        <p:attrNameLst>
                                          <p:attrName>style.visibility</p:attrName>
                                        </p:attrNameLst>
                                      </p:cBhvr>
                                      <p:to>
                                        <p:strVal val="hidden"/>
                                      </p:to>
                                    </p:set>
                                  </p:childTnLst>
                                </p:cTn>
                              </p:par>
                              <p:par>
                                <p:cTn id="71" presetID="22" presetClass="entr" presetSubtype="8" fill="hold" grpId="0" nodeType="withEffect">
                                  <p:stCondLst>
                                    <p:cond delay="250"/>
                                  </p:stCondLst>
                                  <p:childTnLst>
                                    <p:set>
                                      <p:cBhvr>
                                        <p:cTn id="72" dur="1" fill="hold">
                                          <p:stCondLst>
                                            <p:cond delay="0"/>
                                          </p:stCondLst>
                                        </p:cTn>
                                        <p:tgtEl>
                                          <p:spTgt spid="8">
                                            <p:txEl>
                                              <p:pRg st="0" end="0"/>
                                            </p:txEl>
                                          </p:spTgt>
                                        </p:tgtEl>
                                        <p:attrNameLst>
                                          <p:attrName>style.visibility</p:attrName>
                                        </p:attrNameLst>
                                      </p:cBhvr>
                                      <p:to>
                                        <p:strVal val="visible"/>
                                      </p:to>
                                    </p:set>
                                    <p:animEffect transition="in" filter="wipe(left)">
                                      <p:cBhvr>
                                        <p:cTn id="73" dur="1000"/>
                                        <p:tgtEl>
                                          <p:spTgt spid="8">
                                            <p:txEl>
                                              <p:pRg st="0" end="0"/>
                                            </p:txEl>
                                          </p:spTgt>
                                        </p:tgtEl>
                                      </p:cBhvr>
                                    </p:animEffect>
                                  </p:childTnLst>
                                </p:cTn>
                              </p:par>
                            </p:childTnLst>
                          </p:cTn>
                        </p:par>
                        <p:par>
                          <p:cTn id="74" fill="hold">
                            <p:stCondLst>
                              <p:cond delay="1250"/>
                            </p:stCondLst>
                            <p:childTnLst>
                              <p:par>
                                <p:cTn id="75" presetID="22" presetClass="entr" presetSubtype="8" fill="hold" grpId="0" nodeType="afterEffect">
                                  <p:stCondLst>
                                    <p:cond delay="25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wipe(left)">
                                      <p:cBhvr>
                                        <p:cTn id="77" dur="1000"/>
                                        <p:tgtEl>
                                          <p:spTgt spid="8">
                                            <p:txEl>
                                              <p:pRg st="1" end="1"/>
                                            </p:txEl>
                                          </p:spTgt>
                                        </p:tgtEl>
                                      </p:cBhvr>
                                    </p:animEffect>
                                  </p:childTnLst>
                                </p:cTn>
                              </p:par>
                            </p:childTnLst>
                          </p:cTn>
                        </p:par>
                        <p:par>
                          <p:cTn id="78" fill="hold">
                            <p:stCondLst>
                              <p:cond delay="2500"/>
                            </p:stCondLst>
                            <p:childTnLst>
                              <p:par>
                                <p:cTn id="79" presetID="22" presetClass="entr" presetSubtype="8" fill="hold" grpId="0" nodeType="afterEffect">
                                  <p:stCondLst>
                                    <p:cond delay="250"/>
                                  </p:stCondLst>
                                  <p:childTnLst>
                                    <p:set>
                                      <p:cBhvr>
                                        <p:cTn id="80" dur="1" fill="hold">
                                          <p:stCondLst>
                                            <p:cond delay="0"/>
                                          </p:stCondLst>
                                        </p:cTn>
                                        <p:tgtEl>
                                          <p:spTgt spid="8">
                                            <p:txEl>
                                              <p:pRg st="2" end="2"/>
                                            </p:txEl>
                                          </p:spTgt>
                                        </p:tgtEl>
                                        <p:attrNameLst>
                                          <p:attrName>style.visibility</p:attrName>
                                        </p:attrNameLst>
                                      </p:cBhvr>
                                      <p:to>
                                        <p:strVal val="visible"/>
                                      </p:to>
                                    </p:set>
                                    <p:animEffect transition="in" filter="wipe(left)">
                                      <p:cBhvr>
                                        <p:cTn id="81" dur="1000"/>
                                        <p:tgtEl>
                                          <p:spTgt spid="8">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8">
                                            <p:txEl>
                                              <p:pRg st="0" end="0"/>
                                            </p:txEl>
                                          </p:spTgt>
                                        </p:tgtEl>
                                      </p:cBhvr>
                                    </p:animEffect>
                                    <p:set>
                                      <p:cBhvr>
                                        <p:cTn id="86" dur="1" fill="hold">
                                          <p:stCondLst>
                                            <p:cond delay="499"/>
                                          </p:stCondLst>
                                        </p:cTn>
                                        <p:tgtEl>
                                          <p:spTgt spid="8">
                                            <p:txEl>
                                              <p:pRg st="0" end="0"/>
                                            </p:txEl>
                                          </p:spTgt>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8">
                                            <p:txEl>
                                              <p:pRg st="1" end="1"/>
                                            </p:txEl>
                                          </p:spTgt>
                                        </p:tgtEl>
                                      </p:cBhvr>
                                    </p:animEffect>
                                    <p:set>
                                      <p:cBhvr>
                                        <p:cTn id="89" dur="1" fill="hold">
                                          <p:stCondLst>
                                            <p:cond delay="499"/>
                                          </p:stCondLst>
                                        </p:cTn>
                                        <p:tgtEl>
                                          <p:spTgt spid="8">
                                            <p:txEl>
                                              <p:pRg st="1" end="1"/>
                                            </p:txEl>
                                          </p:spTgt>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8">
                                            <p:txEl>
                                              <p:pRg st="2" end="2"/>
                                            </p:txEl>
                                          </p:spTgt>
                                        </p:tgtEl>
                                      </p:cBhvr>
                                    </p:animEffect>
                                    <p:set>
                                      <p:cBhvr>
                                        <p:cTn id="92" dur="1" fill="hold">
                                          <p:stCondLst>
                                            <p:cond delay="499"/>
                                          </p:stCondLst>
                                        </p:cTn>
                                        <p:tgtEl>
                                          <p:spTgt spid="8">
                                            <p:txEl>
                                              <p:pRg st="2" end="2"/>
                                            </p:txEl>
                                          </p:spTgt>
                                        </p:tgtEl>
                                        <p:attrNameLst>
                                          <p:attrName>style.visibility</p:attrName>
                                        </p:attrNameLst>
                                      </p:cBhvr>
                                      <p:to>
                                        <p:strVal val="hidden"/>
                                      </p:to>
                                    </p:set>
                                  </p:childTnLst>
                                </p:cTn>
                              </p:par>
                              <p:par>
                                <p:cTn id="93" presetID="21" presetClass="entr" presetSubtype="1" fill="hold" grpId="0" nodeType="withEffect">
                                  <p:stCondLst>
                                    <p:cond delay="0"/>
                                  </p:stCondLst>
                                  <p:childTnLst>
                                    <p:set>
                                      <p:cBhvr>
                                        <p:cTn id="94" dur="1" fill="hold">
                                          <p:stCondLst>
                                            <p:cond delay="0"/>
                                          </p:stCondLst>
                                        </p:cTn>
                                        <p:tgtEl>
                                          <p:spTgt spid="10">
                                            <p:bg/>
                                          </p:spTgt>
                                        </p:tgtEl>
                                        <p:attrNameLst>
                                          <p:attrName>style.visibility</p:attrName>
                                        </p:attrNameLst>
                                      </p:cBhvr>
                                      <p:to>
                                        <p:strVal val="visible"/>
                                      </p:to>
                                    </p:set>
                                    <p:animEffect transition="in" filter="wheel(1)">
                                      <p:cBhvr>
                                        <p:cTn id="95" dur="2000"/>
                                        <p:tgtEl>
                                          <p:spTgt spid="10">
                                            <p:bg/>
                                          </p:spTgt>
                                        </p:tgtEl>
                                      </p:cBhvr>
                                    </p:animEffect>
                                  </p:childTnLst>
                                </p:cTn>
                              </p:par>
                            </p:childTnLst>
                          </p:cTn>
                        </p:par>
                        <p:par>
                          <p:cTn id="96" fill="hold">
                            <p:stCondLst>
                              <p:cond delay="2000"/>
                            </p:stCondLst>
                            <p:childTnLst>
                              <p:par>
                                <p:cTn id="97" presetID="22" presetClass="entr" presetSubtype="8" fill="hold" grpId="0" nodeType="afterEffect">
                                  <p:stCondLst>
                                    <p:cond delay="500"/>
                                  </p:stCondLst>
                                  <p:childTnLst>
                                    <p:set>
                                      <p:cBhvr>
                                        <p:cTn id="98" dur="1" fill="hold">
                                          <p:stCondLst>
                                            <p:cond delay="0"/>
                                          </p:stCondLst>
                                        </p:cTn>
                                        <p:tgtEl>
                                          <p:spTgt spid="10">
                                            <p:txEl>
                                              <p:pRg st="0" end="0"/>
                                            </p:txEl>
                                          </p:spTgt>
                                        </p:tgtEl>
                                        <p:attrNameLst>
                                          <p:attrName>style.visibility</p:attrName>
                                        </p:attrNameLst>
                                      </p:cBhvr>
                                      <p:to>
                                        <p:strVal val="visible"/>
                                      </p:to>
                                    </p:set>
                                    <p:animEffect transition="in" filter="wipe(left)">
                                      <p:cBhvr>
                                        <p:cTn id="99" dur="1000"/>
                                        <p:tgtEl>
                                          <p:spTgt spid="10">
                                            <p:txEl>
                                              <p:pRg st="0" end="0"/>
                                            </p:txEl>
                                          </p:spTgt>
                                        </p:tgtEl>
                                      </p:cBhvr>
                                    </p:animEffect>
                                  </p:childTnLst>
                                </p:cTn>
                              </p:par>
                            </p:childTnLst>
                          </p:cTn>
                        </p:par>
                        <p:par>
                          <p:cTn id="100" fill="hold">
                            <p:stCondLst>
                              <p:cond delay="3500"/>
                            </p:stCondLst>
                            <p:childTnLst>
                              <p:par>
                                <p:cTn id="101" presetID="22" presetClass="entr" presetSubtype="8" fill="hold" nodeType="afterEffect">
                                  <p:stCondLst>
                                    <p:cond delay="0"/>
                                  </p:stCondLst>
                                  <p:childTnLst>
                                    <p:set>
                                      <p:cBhvr>
                                        <p:cTn id="102" dur="1" fill="hold">
                                          <p:stCondLst>
                                            <p:cond delay="0"/>
                                          </p:stCondLst>
                                        </p:cTn>
                                        <p:tgtEl>
                                          <p:spTgt spid="10">
                                            <p:txEl>
                                              <p:pRg st="1" end="1"/>
                                            </p:txEl>
                                          </p:spTgt>
                                        </p:tgtEl>
                                        <p:attrNameLst>
                                          <p:attrName>style.visibility</p:attrName>
                                        </p:attrNameLst>
                                      </p:cBhvr>
                                      <p:to>
                                        <p:strVal val="visible"/>
                                      </p:to>
                                    </p:set>
                                    <p:animEffect transition="in" filter="wipe(left)">
                                      <p:cBhvr>
                                        <p:cTn id="103" dur="750"/>
                                        <p:tgtEl>
                                          <p:spTgt spid="10">
                                            <p:txEl>
                                              <p:pRg st="1" end="1"/>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0">
                                            <p:txEl>
                                              <p:pRg st="2" end="2"/>
                                            </p:txEl>
                                          </p:spTgt>
                                        </p:tgtEl>
                                        <p:attrNameLst>
                                          <p:attrName>style.visibility</p:attrName>
                                        </p:attrNameLst>
                                      </p:cBhvr>
                                      <p:to>
                                        <p:strVal val="visible"/>
                                      </p:to>
                                    </p:set>
                                    <p:animEffect transition="in" filter="wipe(left)">
                                      <p:cBhvr>
                                        <p:cTn id="108" dur="750"/>
                                        <p:tgtEl>
                                          <p:spTgt spid="10">
                                            <p:txEl>
                                              <p:pRg st="2" end="2"/>
                                            </p:tx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
                                            <p:txEl>
                                              <p:pRg st="0" end="0"/>
                                            </p:txEl>
                                          </p:spTgt>
                                        </p:tgtEl>
                                        <p:attrNameLst>
                                          <p:attrName>style.visibility</p:attrName>
                                        </p:attrNameLst>
                                      </p:cBhvr>
                                      <p:to>
                                        <p:strVal val="visible"/>
                                      </p:to>
                                    </p:set>
                                    <p:animEffect transition="in" filter="fade">
                                      <p:cBhvr>
                                        <p:cTn id="111" dur="750"/>
                                        <p:tgtEl>
                                          <p:spTgt spid="12">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0">
                                            <p:txEl>
                                              <p:pRg st="3" end="3"/>
                                            </p:txEl>
                                          </p:spTgt>
                                        </p:tgtEl>
                                        <p:attrNameLst>
                                          <p:attrName>style.visibility</p:attrName>
                                        </p:attrNameLst>
                                      </p:cBhvr>
                                      <p:to>
                                        <p:strVal val="visible"/>
                                      </p:to>
                                    </p:set>
                                    <p:animEffect transition="in" filter="wipe(left)">
                                      <p:cBhvr>
                                        <p:cTn id="116" dur="750"/>
                                        <p:tgtEl>
                                          <p:spTgt spid="10">
                                            <p:txEl>
                                              <p:pRg st="3" end="3"/>
                                            </p:txEl>
                                          </p:spTgt>
                                        </p:tgtEl>
                                      </p:cBhvr>
                                    </p:animEffect>
                                  </p:childTnLst>
                                </p:cTn>
                              </p:par>
                            </p:childTnLst>
                          </p:cTn>
                        </p:par>
                        <p:par>
                          <p:cTn id="117" fill="hold">
                            <p:stCondLst>
                              <p:cond delay="750"/>
                            </p:stCondLst>
                            <p:childTnLst>
                              <p:par>
                                <p:cTn id="118" presetID="22" presetClass="entr" presetSubtype="8" fill="hold" nodeType="afterEffect">
                                  <p:stCondLst>
                                    <p:cond delay="500"/>
                                  </p:stCondLst>
                                  <p:childTnLst>
                                    <p:set>
                                      <p:cBhvr>
                                        <p:cTn id="119" dur="1" fill="hold">
                                          <p:stCondLst>
                                            <p:cond delay="0"/>
                                          </p:stCondLst>
                                        </p:cTn>
                                        <p:tgtEl>
                                          <p:spTgt spid="10">
                                            <p:txEl>
                                              <p:pRg st="4" end="4"/>
                                            </p:txEl>
                                          </p:spTgt>
                                        </p:tgtEl>
                                        <p:attrNameLst>
                                          <p:attrName>style.visibility</p:attrName>
                                        </p:attrNameLst>
                                      </p:cBhvr>
                                      <p:to>
                                        <p:strVal val="visible"/>
                                      </p:to>
                                    </p:set>
                                    <p:animEffect transition="in" filter="wipe(left)">
                                      <p:cBhvr>
                                        <p:cTn id="120" dur="750"/>
                                        <p:tgtEl>
                                          <p:spTgt spid="10">
                                            <p:txEl>
                                              <p:pRg st="4" end="4"/>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2">
                                            <p:txEl>
                                              <p:pRg st="1" end="1"/>
                                            </p:txEl>
                                          </p:spTgt>
                                        </p:tgtEl>
                                        <p:attrNameLst>
                                          <p:attrName>style.visibility</p:attrName>
                                        </p:attrNameLst>
                                      </p:cBhvr>
                                      <p:to>
                                        <p:strVal val="visible"/>
                                      </p:to>
                                    </p:set>
                                    <p:animEffect transition="in" filter="fade">
                                      <p:cBhvr>
                                        <p:cTn id="123" dur="750"/>
                                        <p:tgtEl>
                                          <p:spTgt spid="12">
                                            <p:txEl>
                                              <p:pRg st="1" end="1"/>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10">
                                            <p:txEl>
                                              <p:pRg st="5" end="5"/>
                                            </p:txEl>
                                          </p:spTgt>
                                        </p:tgtEl>
                                        <p:attrNameLst>
                                          <p:attrName>style.visibility</p:attrName>
                                        </p:attrNameLst>
                                      </p:cBhvr>
                                      <p:to>
                                        <p:strVal val="visible"/>
                                      </p:to>
                                    </p:set>
                                    <p:animEffect transition="in" filter="wipe(left)">
                                      <p:cBhvr>
                                        <p:cTn id="128" dur="750"/>
                                        <p:tgtEl>
                                          <p:spTgt spid="10">
                                            <p:txEl>
                                              <p:pRg st="5" end="5"/>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10">
                                            <p:txEl>
                                              <p:pRg st="6" end="6"/>
                                            </p:txEl>
                                          </p:spTgt>
                                        </p:tgtEl>
                                        <p:attrNameLst>
                                          <p:attrName>style.visibility</p:attrName>
                                        </p:attrNameLst>
                                      </p:cBhvr>
                                      <p:to>
                                        <p:strVal val="visible"/>
                                      </p:to>
                                    </p:set>
                                    <p:animEffect transition="in" filter="wipe(left)">
                                      <p:cBhvr>
                                        <p:cTn id="133" dur="750"/>
                                        <p:tgtEl>
                                          <p:spTgt spid="10">
                                            <p:txEl>
                                              <p:pRg st="6" end="6"/>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10">
                                            <p:txEl>
                                              <p:pRg st="7" end="7"/>
                                            </p:txEl>
                                          </p:spTgt>
                                        </p:tgtEl>
                                        <p:attrNameLst>
                                          <p:attrName>style.visibility</p:attrName>
                                        </p:attrNameLst>
                                      </p:cBhvr>
                                      <p:to>
                                        <p:strVal val="visible"/>
                                      </p:to>
                                    </p:set>
                                    <p:animEffect transition="in" filter="wipe(left)">
                                      <p:cBhvr>
                                        <p:cTn id="138" dur="750"/>
                                        <p:tgtEl>
                                          <p:spTgt spid="10">
                                            <p:txEl>
                                              <p:pRg st="7" end="7"/>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10">
                                            <p:txEl>
                                              <p:pRg st="8" end="8"/>
                                            </p:txEl>
                                          </p:spTgt>
                                        </p:tgtEl>
                                        <p:attrNameLst>
                                          <p:attrName>style.visibility</p:attrName>
                                        </p:attrNameLst>
                                      </p:cBhvr>
                                      <p:to>
                                        <p:strVal val="visible"/>
                                      </p:to>
                                    </p:set>
                                    <p:animEffect transition="in" filter="wipe(left)">
                                      <p:cBhvr>
                                        <p:cTn id="143" dur="75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5" grpId="1" build="allAtOnce"/>
      <p:bldP spid="7" grpId="0" uiExpand="1" build="p"/>
      <p:bldP spid="7" grpId="1" build="allAtOnce"/>
      <p:bldP spid="8" grpId="0" build="p"/>
      <p:bldP spid="8" grpId="1" build="allAtOnce"/>
      <p:bldP spid="10" grpId="0" build="p" animBg="1"/>
      <p:bldP spid="11" grpId="0" animBg="1"/>
      <p:bldP spid="11" grpId="1" animBg="1"/>
      <p:bldP spid="11" grpId="2" uiExpand="1" animBg="1"/>
      <p:bldP spid="12"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819776"/>
            <a:ext cx="10206932" cy="408517"/>
          </a:xfrm>
        </p:spPr>
        <p:txBody>
          <a:bodyPr>
            <a:noAutofit/>
          </a:bodyPr>
          <a:lstStyle/>
          <a:p>
            <a:pPr algn="ctr"/>
            <a:r>
              <a:rPr lang="en-US" sz="4267" b="1" dirty="0">
                <a:solidFill>
                  <a:srgbClr val="0073AE"/>
                </a:solidFill>
              </a:rPr>
              <a:t>Case Study:  Tony</a:t>
            </a:r>
            <a:endParaRPr lang="en-US" sz="3733" b="1" dirty="0"/>
          </a:p>
        </p:txBody>
      </p:sp>
      <p:sp>
        <p:nvSpPr>
          <p:cNvPr id="5" name="Content Placeholder 2"/>
          <p:cNvSpPr txBox="1">
            <a:spLocks/>
          </p:cNvSpPr>
          <p:nvPr/>
        </p:nvSpPr>
        <p:spPr>
          <a:xfrm>
            <a:off x="1409700" y="1406488"/>
            <a:ext cx="9994608" cy="4800360"/>
          </a:xfrm>
          <a:prstGeom prst="rect">
            <a:avLst/>
          </a:prstGeom>
        </p:spPr>
        <p:txBody>
          <a:bodyPr vert="horz" lIns="0" tIns="0" rIns="0" bIns="0" rtlCol="0">
            <a:noAutofit/>
          </a:bodyPr>
          <a:lstStyle>
            <a:lvl1pPr marL="214291" indent="-214291" algn="l" defTabSz="685730" rtl="0" eaLnBrk="1" latinLnBrk="0" hangingPunct="1">
              <a:lnSpc>
                <a:spcPct val="100000"/>
              </a:lnSpc>
              <a:spcBef>
                <a:spcPts val="750"/>
              </a:spcBef>
              <a:buClr>
                <a:schemeClr val="accent1"/>
              </a:buClr>
              <a:buFont typeface="Wingdings" charset="2"/>
              <a:buChar char="§"/>
              <a:defRPr sz="1800" kern="1200" baseline="0">
                <a:solidFill>
                  <a:srgbClr val="575757"/>
                </a:solidFill>
                <a:latin typeface="+mn-lt"/>
                <a:ea typeface="+mn-ea"/>
                <a:cs typeface="+mn-cs"/>
              </a:defRPr>
            </a:lvl1pPr>
            <a:lvl2pPr marL="471440" indent="-221434" algn="l" defTabSz="685730" rtl="0" eaLnBrk="1" latinLnBrk="0" hangingPunct="1">
              <a:lnSpc>
                <a:spcPct val="100000"/>
              </a:lnSpc>
              <a:spcBef>
                <a:spcPts val="375"/>
              </a:spcBef>
              <a:buFont typeface="Arial" panose="020B0604020202020204" pitchFamily="34" charset="0"/>
              <a:buChar char="–"/>
              <a:defRPr sz="1800" kern="1200" baseline="0">
                <a:solidFill>
                  <a:srgbClr val="575757"/>
                </a:solidFill>
                <a:latin typeface="+mn-lt"/>
                <a:ea typeface="+mn-ea"/>
                <a:cs typeface="+mn-cs"/>
              </a:defRPr>
            </a:lvl2pPr>
            <a:lvl3pPr marL="685730" indent="-214291" algn="l" defTabSz="685730" rtl="0" eaLnBrk="1" latinLnBrk="0" hangingPunct="1">
              <a:lnSpc>
                <a:spcPct val="100000"/>
              </a:lnSpc>
              <a:spcBef>
                <a:spcPts val="375"/>
              </a:spcBef>
              <a:buFont typeface="Wingdings" panose="05000000000000000000" pitchFamily="2" charset="2"/>
              <a:buChar char="§"/>
              <a:defRPr sz="1400" kern="1200" baseline="0">
                <a:solidFill>
                  <a:srgbClr val="575757"/>
                </a:solidFill>
                <a:latin typeface="+mn-lt"/>
                <a:ea typeface="+mn-ea"/>
                <a:cs typeface="+mn-cs"/>
              </a:defRPr>
            </a:lvl3pPr>
            <a:lvl4pPr marL="900021" indent="-171432" algn="l" defTabSz="685730" rtl="0" eaLnBrk="1" latinLnBrk="0" hangingPunct="1">
              <a:lnSpc>
                <a:spcPct val="100000"/>
              </a:lnSpc>
              <a:spcBef>
                <a:spcPts val="375"/>
              </a:spcBef>
              <a:buFont typeface="Arial" panose="020B0604020202020204" pitchFamily="34" charset="0"/>
              <a:buChar char="–"/>
              <a:defRPr sz="1400" kern="1200" baseline="0">
                <a:solidFill>
                  <a:srgbClr val="575757"/>
                </a:solidFill>
                <a:latin typeface="+mn-lt"/>
                <a:ea typeface="+mn-ea"/>
                <a:cs typeface="+mn-cs"/>
              </a:defRPr>
            </a:lvl4pPr>
            <a:lvl5pPr marL="1071453" indent="-171432" algn="l" defTabSz="685730" rtl="0" eaLnBrk="1" latinLnBrk="0" hangingPunct="1">
              <a:lnSpc>
                <a:spcPct val="100000"/>
              </a:lnSpc>
              <a:spcBef>
                <a:spcPts val="375"/>
              </a:spcBef>
              <a:buClr>
                <a:schemeClr val="tx1">
                  <a:lumMod val="50000"/>
                  <a:lumOff val="50000"/>
                </a:schemeClr>
              </a:buClr>
              <a:buFont typeface="Wingdings" panose="05000000000000000000" pitchFamily="2" charset="2"/>
              <a:buChar char="§"/>
              <a:defRPr sz="1400" kern="1200" baseline="0">
                <a:solidFill>
                  <a:srgbClr val="575757"/>
                </a:solidFill>
                <a:latin typeface="+mn-lt"/>
                <a:ea typeface="+mn-ea"/>
                <a:cs typeface="+mn-cs"/>
              </a:defRPr>
            </a:lvl5pPr>
            <a:lvl6pPr marL="1885756" indent="-171432" algn="l" defTabSz="6857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2" indent="-171432" algn="l" defTabSz="6857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86" indent="-171432" algn="l" defTabSz="6857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52" indent="-171432" algn="l" defTabSz="6857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66222" indent="-366222">
              <a:spcBef>
                <a:spcPts val="800"/>
              </a:spcBef>
              <a:buClr>
                <a:srgbClr val="00A4E4"/>
              </a:buClr>
              <a:defRPr/>
            </a:pPr>
            <a:r>
              <a:rPr lang="en-US" sz="2800" b="1" dirty="0">
                <a:solidFill>
                  <a:srgbClr val="0070C0"/>
                </a:solidFill>
                <a:latin typeface="Calibri"/>
              </a:rPr>
              <a:t>Age: 40, good health (Preferred Non-</a:t>
            </a:r>
            <a:r>
              <a:rPr lang="en-US" sz="2800" b="1" dirty="0" err="1">
                <a:solidFill>
                  <a:srgbClr val="0070C0"/>
                </a:solidFill>
                <a:latin typeface="Calibri"/>
              </a:rPr>
              <a:t>Tobacc</a:t>
            </a:r>
            <a:r>
              <a:rPr lang="en-US" sz="2800" b="1" dirty="0">
                <a:solidFill>
                  <a:srgbClr val="0070C0"/>
                </a:solidFill>
                <a:latin typeface="Calibri"/>
              </a:rPr>
              <a:t>o)</a:t>
            </a:r>
          </a:p>
          <a:p>
            <a:pPr marL="366222" indent="-366222">
              <a:spcBef>
                <a:spcPts val="800"/>
              </a:spcBef>
              <a:buClr>
                <a:srgbClr val="00A4E4"/>
              </a:buClr>
              <a:defRPr/>
            </a:pPr>
            <a:r>
              <a:rPr lang="en-US" sz="2800" b="1" dirty="0">
                <a:solidFill>
                  <a:srgbClr val="0070C0"/>
                </a:solidFill>
                <a:latin typeface="Calibri"/>
              </a:rPr>
              <a:t>Occupation:  Attorney</a:t>
            </a:r>
          </a:p>
          <a:p>
            <a:pPr marL="366222" indent="-366222">
              <a:spcBef>
                <a:spcPts val="800"/>
              </a:spcBef>
              <a:buClr>
                <a:srgbClr val="00A4E4"/>
              </a:buClr>
              <a:defRPr/>
            </a:pPr>
            <a:r>
              <a:rPr lang="en-US" sz="2800" b="1" dirty="0">
                <a:solidFill>
                  <a:srgbClr val="0070C0"/>
                </a:solidFill>
                <a:latin typeface="Calibri"/>
              </a:rPr>
              <a:t>Annual W-2 Income:  $400,000</a:t>
            </a:r>
          </a:p>
          <a:p>
            <a:pPr marL="366222" indent="-366222">
              <a:spcBef>
                <a:spcPts val="800"/>
              </a:spcBef>
              <a:buClr>
                <a:srgbClr val="00A4E4"/>
              </a:buClr>
              <a:defRPr/>
            </a:pPr>
            <a:r>
              <a:rPr lang="en-US" sz="2800" b="1" dirty="0">
                <a:solidFill>
                  <a:srgbClr val="0070C0"/>
                </a:solidFill>
                <a:latin typeface="Calibri"/>
              </a:rPr>
              <a:t>Targeted Retirement Age:  67 (full Social Security benefits)</a:t>
            </a:r>
          </a:p>
          <a:p>
            <a:pPr marL="366222" indent="-366222">
              <a:spcBef>
                <a:spcPts val="800"/>
              </a:spcBef>
              <a:buClr>
                <a:srgbClr val="00A4E4"/>
              </a:buClr>
              <a:defRPr/>
            </a:pPr>
            <a:r>
              <a:rPr lang="en-US" sz="2800" b="1" dirty="0">
                <a:solidFill>
                  <a:srgbClr val="0070C0"/>
                </a:solidFill>
                <a:latin typeface="Calibri"/>
              </a:rPr>
              <a:t>Targeted Annual Retirement Savings:</a:t>
            </a:r>
          </a:p>
          <a:p>
            <a:pPr marL="610371" lvl="1" indent="-244149">
              <a:spcBef>
                <a:spcPts val="0"/>
              </a:spcBef>
              <a:buFont typeface="Arial" charset="0"/>
              <a:buChar char="–"/>
              <a:tabLst>
                <a:tab pos="13789050" algn="r"/>
              </a:tabLst>
              <a:defRPr/>
            </a:pPr>
            <a:r>
              <a:rPr lang="en-US" sz="2400" b="1" dirty="0">
                <a:solidFill>
                  <a:srgbClr val="0070C0"/>
                </a:solidFill>
                <a:latin typeface="Calibri"/>
              </a:rPr>
              <a:t>10% of W-2 income =  	</a:t>
            </a:r>
            <a:r>
              <a:rPr lang="en-US" sz="3600" b="1" dirty="0">
                <a:solidFill>
                  <a:srgbClr val="0070C0"/>
                </a:solidFill>
                <a:latin typeface="Calibri"/>
              </a:rPr>
              <a:t>$40,000</a:t>
            </a:r>
          </a:p>
          <a:p>
            <a:pPr marL="366222" indent="-366222">
              <a:spcBef>
                <a:spcPts val="800"/>
              </a:spcBef>
              <a:buClr>
                <a:srgbClr val="00A4E4"/>
              </a:buClr>
              <a:tabLst>
                <a:tab pos="13789050" algn="r"/>
              </a:tabLst>
              <a:defRPr/>
            </a:pPr>
            <a:r>
              <a:rPr lang="en-US" sz="2800" b="1" dirty="0">
                <a:solidFill>
                  <a:srgbClr val="0070C0"/>
                </a:solidFill>
                <a:latin typeface="Calibri"/>
              </a:rPr>
              <a:t>Current annual contributions to 401(k):  	</a:t>
            </a:r>
            <a:r>
              <a:rPr lang="en-US" sz="2800" b="1" u="sng" dirty="0">
                <a:solidFill>
                  <a:srgbClr val="0070C0"/>
                </a:solidFill>
                <a:latin typeface="Calibri"/>
              </a:rPr>
              <a:t>  –   </a:t>
            </a:r>
            <a:r>
              <a:rPr lang="en-US" sz="3600" b="1" u="sng" dirty="0">
                <a:solidFill>
                  <a:srgbClr val="0070C0"/>
                </a:solidFill>
                <a:latin typeface="Calibri"/>
              </a:rPr>
              <a:t>$18,000</a:t>
            </a:r>
          </a:p>
          <a:p>
            <a:pPr marL="366222" indent="-366222">
              <a:spcBef>
                <a:spcPts val="800"/>
              </a:spcBef>
              <a:buClr>
                <a:srgbClr val="00A4E4"/>
              </a:buClr>
              <a:tabLst>
                <a:tab pos="13789050" algn="r"/>
              </a:tabLst>
              <a:defRPr/>
            </a:pPr>
            <a:r>
              <a:rPr lang="en-US" sz="2800" b="1" dirty="0">
                <a:solidFill>
                  <a:srgbClr val="0070C0"/>
                </a:solidFill>
                <a:latin typeface="Calibri"/>
              </a:rPr>
              <a:t>Additional annual amount targeted to contribute:  	</a:t>
            </a:r>
            <a:r>
              <a:rPr lang="en-US" sz="3600" b="1" dirty="0">
                <a:solidFill>
                  <a:srgbClr val="0070C0"/>
                </a:solidFill>
                <a:latin typeface="Calibri"/>
              </a:rPr>
              <a:t>$22,000</a:t>
            </a:r>
          </a:p>
        </p:txBody>
      </p:sp>
      <p:pic>
        <p:nvPicPr>
          <p:cNvPr id="6" name="Picture 5">
            <a:extLst>
              <a:ext uri="{FF2B5EF4-FFF2-40B4-BE49-F238E27FC236}">
                <a16:creationId xmlns:a16="http://schemas.microsoft.com/office/drawing/2014/main" id="{D5EA19A9-1A0C-446B-AFC9-D7DD14345A9C}"/>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928540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750"/>
                            </p:stCondLst>
                            <p:childTnLst>
                              <p:par>
                                <p:cTn id="9" presetID="22" presetClass="entr" presetSubtype="8" fill="hold" grpId="0" nodeType="afterEffect">
                                  <p:stCondLst>
                                    <p:cond delay="7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par>
                          <p:cTn id="12" fill="hold">
                            <p:stCondLst>
                              <p:cond delay="3500"/>
                            </p:stCondLst>
                            <p:childTnLst>
                              <p:par>
                                <p:cTn id="13" presetID="22" presetClass="entr" presetSubtype="8" fill="hold" grpId="0" nodeType="afterEffect">
                                  <p:stCondLst>
                                    <p:cond delay="7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1000"/>
                                        <p:tgtEl>
                                          <p:spTgt spid="5">
                                            <p:txEl>
                                              <p:pRg st="2" end="2"/>
                                            </p:txEl>
                                          </p:spTgt>
                                        </p:tgtEl>
                                      </p:cBhvr>
                                    </p:animEffect>
                                  </p:childTnLst>
                                </p:cTn>
                              </p:par>
                            </p:childTnLst>
                          </p:cTn>
                        </p:par>
                        <p:par>
                          <p:cTn id="16" fill="hold">
                            <p:stCondLst>
                              <p:cond delay="5250"/>
                            </p:stCondLst>
                            <p:childTnLst>
                              <p:par>
                                <p:cTn id="17" presetID="22" presetClass="entr" presetSubtype="8" fill="hold" grpId="0" nodeType="afterEffect">
                                  <p:stCondLst>
                                    <p:cond delay="75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10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1000"/>
                                        <p:tgtEl>
                                          <p:spTgt spid="5">
                                            <p:txEl>
                                              <p:pRg st="4" end="4"/>
                                            </p:txEl>
                                          </p:spTgt>
                                        </p:tgtEl>
                                      </p:cBhvr>
                                    </p:animEffect>
                                  </p:childTnLst>
                                </p:cTn>
                              </p:par>
                              <p:par>
                                <p:cTn id="25" presetID="22" presetClass="entr" presetSubtype="8" fill="hold" grpId="0" nodeType="withEffect">
                                  <p:stCondLst>
                                    <p:cond delay="75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25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819776"/>
            <a:ext cx="10206932" cy="408517"/>
          </a:xfrm>
        </p:spPr>
        <p:txBody>
          <a:bodyPr>
            <a:noAutofit/>
          </a:bodyPr>
          <a:lstStyle/>
          <a:p>
            <a:pPr algn="ctr"/>
            <a:r>
              <a:rPr lang="en-US" sz="4267" b="1" dirty="0">
                <a:solidFill>
                  <a:srgbClr val="0073AE"/>
                </a:solidFill>
              </a:rPr>
              <a:t>Case Study:  Tony</a:t>
            </a:r>
            <a:endParaRPr lang="en-US" sz="3733" b="1" dirty="0"/>
          </a:p>
        </p:txBody>
      </p:sp>
      <p:sp>
        <p:nvSpPr>
          <p:cNvPr id="5" name="Content Placeholder 2"/>
          <p:cNvSpPr txBox="1">
            <a:spLocks/>
          </p:cNvSpPr>
          <p:nvPr/>
        </p:nvSpPr>
        <p:spPr bwMode="auto">
          <a:xfrm>
            <a:off x="1343025" y="1458234"/>
            <a:ext cx="9762056" cy="440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10">
              <a:buNone/>
              <a:defRPr/>
            </a:pPr>
            <a:r>
              <a:rPr lang="en-US" sz="2667" u="sng" dirty="0">
                <a:solidFill>
                  <a:srgbClr val="0070C0"/>
                </a:solidFill>
                <a:latin typeface="Calibri"/>
              </a:rPr>
              <a:t>Life Insurance Policy Assumptions (Max Accumulator+ IUL)</a:t>
            </a:r>
            <a:r>
              <a:rPr lang="en-US" sz="2667" dirty="0">
                <a:solidFill>
                  <a:srgbClr val="0070C0"/>
                </a:solidFill>
                <a:latin typeface="Calibri"/>
              </a:rPr>
              <a:t>:</a:t>
            </a:r>
          </a:p>
          <a:p>
            <a:pPr marL="275841" indent="-275841" defTabSz="1219110">
              <a:spcBef>
                <a:spcPts val="2400"/>
              </a:spcBef>
              <a:defRPr/>
            </a:pPr>
            <a:r>
              <a:rPr lang="en-US" sz="2667" dirty="0">
                <a:solidFill>
                  <a:srgbClr val="0070C0"/>
                </a:solidFill>
                <a:latin typeface="Calibri"/>
              </a:rPr>
              <a:t>Minimum death benefit  (Initially $582,000)</a:t>
            </a:r>
          </a:p>
          <a:p>
            <a:pPr marL="275841" indent="-275841" defTabSz="1219110">
              <a:spcBef>
                <a:spcPts val="800"/>
              </a:spcBef>
              <a:defRPr/>
            </a:pPr>
            <a:r>
              <a:rPr lang="en-US" sz="2667" dirty="0">
                <a:solidFill>
                  <a:srgbClr val="0070C0"/>
                </a:solidFill>
                <a:latin typeface="Calibri"/>
              </a:rPr>
              <a:t>Underwriting Class:  Preferred Non-Tobacco</a:t>
            </a:r>
          </a:p>
          <a:p>
            <a:pPr marL="275841" indent="-275841" defTabSz="1219110">
              <a:spcBef>
                <a:spcPts val="800"/>
              </a:spcBef>
              <a:defRPr/>
            </a:pPr>
            <a:r>
              <a:rPr lang="en-US" sz="2667" dirty="0">
                <a:solidFill>
                  <a:srgbClr val="0070C0"/>
                </a:solidFill>
                <a:latin typeface="Calibri"/>
              </a:rPr>
              <a:t>Option B increasing death benefit during contribution phase</a:t>
            </a:r>
          </a:p>
          <a:p>
            <a:pPr marL="275841" indent="-275841" defTabSz="1219110">
              <a:spcBef>
                <a:spcPts val="800"/>
              </a:spcBef>
              <a:defRPr/>
            </a:pPr>
            <a:r>
              <a:rPr lang="en-US" sz="2667" dirty="0">
                <a:solidFill>
                  <a:srgbClr val="0070C0"/>
                </a:solidFill>
                <a:latin typeface="Calibri"/>
              </a:rPr>
              <a:t>Option A level death benefit during distribution phase</a:t>
            </a:r>
          </a:p>
          <a:p>
            <a:pPr marL="275841" indent="-275841" defTabSz="1219110">
              <a:spcBef>
                <a:spcPts val="800"/>
              </a:spcBef>
              <a:defRPr/>
            </a:pPr>
            <a:r>
              <a:rPr lang="en-US" sz="2667" dirty="0">
                <a:solidFill>
                  <a:srgbClr val="0070C0"/>
                </a:solidFill>
                <a:latin typeface="Calibri"/>
              </a:rPr>
              <a:t>Assumed illustrated rate:  7.44%</a:t>
            </a:r>
            <a:r>
              <a:rPr lang="en-US" sz="2400" dirty="0">
                <a:solidFill>
                  <a:srgbClr val="0070C0"/>
                </a:solidFill>
                <a:latin typeface="Calibri"/>
              </a:rPr>
              <a:t>(current rate as of 7/2/18 using MLSB)</a:t>
            </a:r>
          </a:p>
          <a:p>
            <a:pPr marL="275841" indent="-275841" defTabSz="1219110">
              <a:spcBef>
                <a:spcPts val="800"/>
              </a:spcBef>
              <a:defRPr/>
            </a:pPr>
            <a:r>
              <a:rPr lang="en-US" sz="2667" dirty="0">
                <a:solidFill>
                  <a:srgbClr val="0070C0"/>
                </a:solidFill>
                <a:latin typeface="Calibri"/>
              </a:rPr>
              <a:t>Pay premiums to age 67</a:t>
            </a:r>
          </a:p>
          <a:p>
            <a:pPr marL="275841" indent="-275841" defTabSz="1219110">
              <a:spcBef>
                <a:spcPts val="800"/>
              </a:spcBef>
              <a:defRPr/>
            </a:pPr>
            <a:r>
              <a:rPr lang="en-US" sz="2667" dirty="0">
                <a:solidFill>
                  <a:srgbClr val="0070C0"/>
                </a:solidFill>
                <a:latin typeface="Calibri"/>
              </a:rPr>
              <a:t>Loans for 25 years beginning at age 68</a:t>
            </a:r>
          </a:p>
          <a:p>
            <a:pPr marL="275841" indent="-275841" defTabSz="1219110">
              <a:spcBef>
                <a:spcPts val="800"/>
              </a:spcBef>
              <a:defRPr/>
            </a:pPr>
            <a:r>
              <a:rPr lang="en-US" sz="2667" dirty="0">
                <a:solidFill>
                  <a:srgbClr val="0070C0"/>
                </a:solidFill>
                <a:latin typeface="Calibri"/>
              </a:rPr>
              <a:t>Cash value projects at over $2M at age 100, after taking income</a:t>
            </a:r>
            <a:endParaRPr lang="en-US" sz="3200" dirty="0">
              <a:solidFill>
                <a:srgbClr val="0070C0"/>
              </a:solidFill>
              <a:latin typeface="Calibri"/>
            </a:endParaRPr>
          </a:p>
        </p:txBody>
      </p:sp>
      <p:pic>
        <p:nvPicPr>
          <p:cNvPr id="6" name="Picture 5">
            <a:extLst>
              <a:ext uri="{FF2B5EF4-FFF2-40B4-BE49-F238E27FC236}">
                <a16:creationId xmlns:a16="http://schemas.microsoft.com/office/drawing/2014/main" id="{5F52B3E7-A59F-4D1E-90EC-59119C9618E6}"/>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339221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750"/>
                                        <p:tgtEl>
                                          <p:spTgt spid="5">
                                            <p:txEl>
                                              <p:pRg st="0" end="0"/>
                                            </p:txEl>
                                          </p:spTgt>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750"/>
                                        <p:tgtEl>
                                          <p:spTgt spid="5">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750"/>
                                        <p:tgtEl>
                                          <p:spTgt spid="5">
                                            <p:txEl>
                                              <p:pRg st="2" end="2"/>
                                            </p:txEl>
                                          </p:spTgt>
                                        </p:tgtEl>
                                      </p:cBhvr>
                                    </p:animEffect>
                                  </p:childTnLst>
                                </p:cTn>
                              </p:par>
                            </p:childTnLst>
                          </p:cTn>
                        </p:par>
                        <p:par>
                          <p:cTn id="16" fill="hold">
                            <p:stCondLst>
                              <p:cond delay="4750"/>
                            </p:stCondLst>
                            <p:childTnLst>
                              <p:par>
                                <p:cTn id="17" presetID="22" presetClass="entr" presetSubtype="8" fill="hold" grpId="0" nodeType="after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750"/>
                                        <p:tgtEl>
                                          <p:spTgt spid="5">
                                            <p:txEl>
                                              <p:pRg st="3" end="3"/>
                                            </p:txEl>
                                          </p:spTgt>
                                        </p:tgtEl>
                                      </p:cBhvr>
                                    </p:animEffect>
                                  </p:childTnLst>
                                </p:cTn>
                              </p:par>
                            </p:childTnLst>
                          </p:cTn>
                        </p:par>
                        <p:par>
                          <p:cTn id="20" fill="hold">
                            <p:stCondLst>
                              <p:cond delay="6500"/>
                            </p:stCondLst>
                            <p:childTnLst>
                              <p:par>
                                <p:cTn id="21" presetID="22" presetClass="entr" presetSubtype="8" fill="hold" grpId="0" nodeType="afterEffect">
                                  <p:stCondLst>
                                    <p:cond delay="10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75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75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left)">
                                      <p:cBhvr>
                                        <p:cTn id="33" dur="500"/>
                                        <p:tgtEl>
                                          <p:spTgt spid="5">
                                            <p:txEl>
                                              <p:pRg st="6" end="6"/>
                                            </p:txEl>
                                          </p:spTgt>
                                        </p:tgtEl>
                                      </p:cBhvr>
                                    </p:animEffect>
                                  </p:childTnLst>
                                </p:cTn>
                              </p:par>
                            </p:childTnLst>
                          </p:cTn>
                        </p:par>
                        <p:par>
                          <p:cTn id="34" fill="hold">
                            <p:stCondLst>
                              <p:cond delay="500"/>
                            </p:stCondLst>
                            <p:childTnLst>
                              <p:par>
                                <p:cTn id="35" presetID="22" presetClass="entr" presetSubtype="8" fill="hold" grpId="0" nodeType="afterEffect">
                                  <p:stCondLst>
                                    <p:cond delay="75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750"/>
                                        <p:tgtEl>
                                          <p:spTgt spid="5">
                                            <p:txEl>
                                              <p:pRg st="7" end="7"/>
                                            </p:txEl>
                                          </p:spTgt>
                                        </p:tgtEl>
                                      </p:cBhvr>
                                    </p:animEffect>
                                  </p:childTnLst>
                                </p:cTn>
                              </p:par>
                            </p:childTnLst>
                          </p:cTn>
                        </p:par>
                        <p:par>
                          <p:cTn id="38" fill="hold">
                            <p:stCondLst>
                              <p:cond delay="2000"/>
                            </p:stCondLst>
                            <p:childTnLst>
                              <p:par>
                                <p:cTn id="39" presetID="22" presetClass="entr" presetSubtype="8" fill="hold" grpId="0" nodeType="afterEffect">
                                  <p:stCondLst>
                                    <p:cond delay="75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wipe(left)">
                                      <p:cBhvr>
                                        <p:cTn id="41" dur="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AD3351-0C20-42AD-A3CE-A4D8EF929833}"/>
              </a:ext>
            </a:extLst>
          </p:cNvPr>
          <p:cNvSpPr>
            <a:spLocks noGrp="1"/>
          </p:cNvSpPr>
          <p:nvPr>
            <p:ph type="title"/>
          </p:nvPr>
        </p:nvSpPr>
        <p:spPr>
          <a:xfrm>
            <a:off x="2454535" y="1341821"/>
            <a:ext cx="7333747" cy="306388"/>
          </a:xfrm>
        </p:spPr>
        <p:txBody>
          <a:bodyPr>
            <a:noAutofit/>
          </a:bodyPr>
          <a:lstStyle/>
          <a:p>
            <a:pPr algn="ctr"/>
            <a:r>
              <a:rPr lang="en-US" sz="3200" b="1" dirty="0">
                <a:solidFill>
                  <a:srgbClr val="0073AE"/>
                </a:solidFill>
              </a:rPr>
              <a:t>Financial Risk Spectrum</a:t>
            </a:r>
            <a:endParaRPr lang="en-US" sz="2800" b="1" dirty="0"/>
          </a:p>
        </p:txBody>
      </p:sp>
      <p:cxnSp>
        <p:nvCxnSpPr>
          <p:cNvPr id="5" name="Straight Connector 4">
            <a:extLst>
              <a:ext uri="{FF2B5EF4-FFF2-40B4-BE49-F238E27FC236}">
                <a16:creationId xmlns:a16="http://schemas.microsoft.com/office/drawing/2014/main" id="{C5104062-9643-4E9E-88D5-F1BDEFC24E29}"/>
              </a:ext>
            </a:extLst>
          </p:cNvPr>
          <p:cNvCxnSpPr>
            <a:cxnSpLocks noChangeShapeType="1"/>
          </p:cNvCxnSpPr>
          <p:nvPr/>
        </p:nvCxnSpPr>
        <p:spPr bwMode="auto">
          <a:xfrm flipV="1">
            <a:off x="2689224" y="2599086"/>
            <a:ext cx="0" cy="2313385"/>
          </a:xfrm>
          <a:prstGeom prst="line">
            <a:avLst/>
          </a:prstGeom>
          <a:noFill/>
          <a:ln w="25400">
            <a:solidFill>
              <a:srgbClr val="0073AE"/>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E9FBAB94-7ED1-4093-9CC0-6EDE7DFCE31F}"/>
              </a:ext>
            </a:extLst>
          </p:cNvPr>
          <p:cNvCxnSpPr>
            <a:cxnSpLocks noChangeShapeType="1"/>
          </p:cNvCxnSpPr>
          <p:nvPr/>
        </p:nvCxnSpPr>
        <p:spPr bwMode="auto">
          <a:xfrm flipV="1">
            <a:off x="9532937" y="2599083"/>
            <a:ext cx="0" cy="2288381"/>
          </a:xfrm>
          <a:prstGeom prst="line">
            <a:avLst/>
          </a:prstGeom>
          <a:noFill/>
          <a:ln w="25400">
            <a:solidFill>
              <a:srgbClr val="5F5F5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Rectangle 10">
            <a:extLst>
              <a:ext uri="{FF2B5EF4-FFF2-40B4-BE49-F238E27FC236}">
                <a16:creationId xmlns:a16="http://schemas.microsoft.com/office/drawing/2014/main" id="{1A75C5DC-51D5-4F91-BD61-DC12BB72804E}"/>
              </a:ext>
            </a:extLst>
          </p:cNvPr>
          <p:cNvSpPr>
            <a:spLocks noChangeArrowheads="1"/>
          </p:cNvSpPr>
          <p:nvPr/>
        </p:nvSpPr>
        <p:spPr bwMode="auto">
          <a:xfrm>
            <a:off x="2163336" y="3755182"/>
            <a:ext cx="345296" cy="5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sz="2800" b="1" dirty="0">
                <a:solidFill>
                  <a:srgbClr val="0073AE"/>
                </a:solidFill>
                <a:latin typeface="Calibri" panose="020F0502020204030204" pitchFamily="34" charset="0"/>
                <a:ea typeface="Arial Unicode MS" panose="020B0604020202020204" pitchFamily="34" charset="-128"/>
                <a:cs typeface="Calibri" panose="020F0502020204030204" pitchFamily="34" charset="0"/>
              </a:rPr>
              <a:t>$</a:t>
            </a:r>
          </a:p>
        </p:txBody>
      </p:sp>
      <p:cxnSp>
        <p:nvCxnSpPr>
          <p:cNvPr id="8" name="Straight Connector 7">
            <a:extLst>
              <a:ext uri="{FF2B5EF4-FFF2-40B4-BE49-F238E27FC236}">
                <a16:creationId xmlns:a16="http://schemas.microsoft.com/office/drawing/2014/main" id="{61C98948-9DE6-4B02-A2B2-A39AA9A04CC0}"/>
              </a:ext>
            </a:extLst>
          </p:cNvPr>
          <p:cNvCxnSpPr>
            <a:cxnSpLocks noChangeShapeType="1"/>
          </p:cNvCxnSpPr>
          <p:nvPr/>
        </p:nvCxnSpPr>
        <p:spPr bwMode="auto">
          <a:xfrm>
            <a:off x="2692409" y="2599085"/>
            <a:ext cx="3432175" cy="2269331"/>
          </a:xfrm>
          <a:prstGeom prst="line">
            <a:avLst/>
          </a:prstGeom>
          <a:noFill/>
          <a:ln w="25400">
            <a:solidFill>
              <a:srgbClr val="0073AE"/>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43F8752B-3255-4619-9E57-534D7E6E730F}"/>
              </a:ext>
            </a:extLst>
          </p:cNvPr>
          <p:cNvCxnSpPr>
            <a:cxnSpLocks noChangeShapeType="1"/>
          </p:cNvCxnSpPr>
          <p:nvPr/>
        </p:nvCxnSpPr>
        <p:spPr bwMode="auto">
          <a:xfrm>
            <a:off x="2692400" y="3349174"/>
            <a:ext cx="3411538" cy="1519238"/>
          </a:xfrm>
          <a:prstGeom prst="line">
            <a:avLst/>
          </a:prstGeom>
          <a:noFill/>
          <a:ln w="25400">
            <a:solidFill>
              <a:srgbClr val="0073AE"/>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1F6BD4EF-BE81-494A-BB0C-8F614528FB76}"/>
              </a:ext>
            </a:extLst>
          </p:cNvPr>
          <p:cNvCxnSpPr>
            <a:cxnSpLocks noChangeShapeType="1"/>
          </p:cNvCxnSpPr>
          <p:nvPr/>
        </p:nvCxnSpPr>
        <p:spPr bwMode="auto">
          <a:xfrm>
            <a:off x="2676534" y="4105221"/>
            <a:ext cx="3444875" cy="769144"/>
          </a:xfrm>
          <a:prstGeom prst="line">
            <a:avLst/>
          </a:prstGeom>
          <a:noFill/>
          <a:ln w="25400">
            <a:solidFill>
              <a:srgbClr val="0073AE"/>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TextBox 40">
            <a:extLst>
              <a:ext uri="{FF2B5EF4-FFF2-40B4-BE49-F238E27FC236}">
                <a16:creationId xmlns:a16="http://schemas.microsoft.com/office/drawing/2014/main" id="{5FE5969F-85C4-428B-B2CA-2A3C8A0A7A27}"/>
              </a:ext>
            </a:extLst>
          </p:cNvPr>
          <p:cNvSpPr txBox="1">
            <a:spLocks noChangeArrowheads="1"/>
          </p:cNvSpPr>
          <p:nvPr/>
        </p:nvSpPr>
        <p:spPr bwMode="auto">
          <a:xfrm rot="19912339">
            <a:off x="6824554" y="3593400"/>
            <a:ext cx="2795767"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Reduced Social Security Income</a:t>
            </a:r>
          </a:p>
        </p:txBody>
      </p:sp>
      <p:sp>
        <p:nvSpPr>
          <p:cNvPr id="12" name="TextBox 52">
            <a:extLst>
              <a:ext uri="{FF2B5EF4-FFF2-40B4-BE49-F238E27FC236}">
                <a16:creationId xmlns:a16="http://schemas.microsoft.com/office/drawing/2014/main" id="{145FA2B2-0B5C-40DA-AAA4-40A3BA5047E7}"/>
              </a:ext>
            </a:extLst>
          </p:cNvPr>
          <p:cNvSpPr txBox="1">
            <a:spLocks noChangeArrowheads="1"/>
          </p:cNvSpPr>
          <p:nvPr/>
        </p:nvSpPr>
        <p:spPr bwMode="auto">
          <a:xfrm rot="1756938">
            <a:off x="2923721" y="3489640"/>
            <a:ext cx="1920207"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Income Replacement</a:t>
            </a:r>
          </a:p>
        </p:txBody>
      </p:sp>
      <p:sp>
        <p:nvSpPr>
          <p:cNvPr id="13" name="TextBox 54">
            <a:extLst>
              <a:ext uri="{FF2B5EF4-FFF2-40B4-BE49-F238E27FC236}">
                <a16:creationId xmlns:a16="http://schemas.microsoft.com/office/drawing/2014/main" id="{3895797A-6AFF-4909-817E-9A054237EFE8}"/>
              </a:ext>
            </a:extLst>
          </p:cNvPr>
          <p:cNvSpPr txBox="1">
            <a:spLocks noChangeArrowheads="1"/>
          </p:cNvSpPr>
          <p:nvPr/>
        </p:nvSpPr>
        <p:spPr bwMode="auto">
          <a:xfrm rot="413126">
            <a:off x="3036489" y="4464762"/>
            <a:ext cx="1383521"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Kids to College</a:t>
            </a:r>
          </a:p>
        </p:txBody>
      </p:sp>
      <p:cxnSp>
        <p:nvCxnSpPr>
          <p:cNvPr id="14" name="Straight Connector 13">
            <a:extLst>
              <a:ext uri="{FF2B5EF4-FFF2-40B4-BE49-F238E27FC236}">
                <a16:creationId xmlns:a16="http://schemas.microsoft.com/office/drawing/2014/main" id="{B3C9E617-DDD1-4EE0-AF99-BBB2B1F8DB00}"/>
              </a:ext>
            </a:extLst>
          </p:cNvPr>
          <p:cNvCxnSpPr>
            <a:cxnSpLocks noChangeShapeType="1"/>
          </p:cNvCxnSpPr>
          <p:nvPr/>
        </p:nvCxnSpPr>
        <p:spPr bwMode="auto">
          <a:xfrm flipV="1">
            <a:off x="6127757" y="2599085"/>
            <a:ext cx="3402013" cy="2269331"/>
          </a:xfrm>
          <a:prstGeom prst="line">
            <a:avLst/>
          </a:prstGeom>
          <a:noFill/>
          <a:ln w="25400">
            <a:solidFill>
              <a:srgbClr val="5F5F5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D0E3C0C8-6757-40CA-8E4C-67805A400369}"/>
              </a:ext>
            </a:extLst>
          </p:cNvPr>
          <p:cNvCxnSpPr>
            <a:cxnSpLocks noChangeShapeType="1"/>
          </p:cNvCxnSpPr>
          <p:nvPr/>
        </p:nvCxnSpPr>
        <p:spPr bwMode="auto">
          <a:xfrm flipV="1">
            <a:off x="6127752" y="3486100"/>
            <a:ext cx="3405188" cy="1388269"/>
          </a:xfrm>
          <a:prstGeom prst="line">
            <a:avLst/>
          </a:prstGeom>
          <a:noFill/>
          <a:ln w="25400">
            <a:solidFill>
              <a:srgbClr val="5F5F5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a:extLst>
              <a:ext uri="{FF2B5EF4-FFF2-40B4-BE49-F238E27FC236}">
                <a16:creationId xmlns:a16="http://schemas.microsoft.com/office/drawing/2014/main" id="{7DD641E3-295F-47D2-811E-24B5B44316EB}"/>
              </a:ext>
            </a:extLst>
          </p:cNvPr>
          <p:cNvCxnSpPr>
            <a:cxnSpLocks noChangeShapeType="1"/>
          </p:cNvCxnSpPr>
          <p:nvPr/>
        </p:nvCxnSpPr>
        <p:spPr bwMode="auto">
          <a:xfrm flipV="1">
            <a:off x="6124582" y="4183802"/>
            <a:ext cx="3408363" cy="684609"/>
          </a:xfrm>
          <a:prstGeom prst="line">
            <a:avLst/>
          </a:prstGeom>
          <a:noFill/>
          <a:ln w="25400">
            <a:solidFill>
              <a:srgbClr val="5F5F5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TextBox 67">
            <a:extLst>
              <a:ext uri="{FF2B5EF4-FFF2-40B4-BE49-F238E27FC236}">
                <a16:creationId xmlns:a16="http://schemas.microsoft.com/office/drawing/2014/main" id="{6CC124C7-9BA4-4106-BA55-91276175C7DD}"/>
              </a:ext>
            </a:extLst>
          </p:cNvPr>
          <p:cNvSpPr txBox="1">
            <a:spLocks noChangeArrowheads="1"/>
          </p:cNvSpPr>
          <p:nvPr/>
        </p:nvSpPr>
        <p:spPr bwMode="auto">
          <a:xfrm rot="1113023">
            <a:off x="2998432" y="3949902"/>
            <a:ext cx="1539013"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Mortgage Payoff</a:t>
            </a:r>
          </a:p>
        </p:txBody>
      </p:sp>
      <p:sp>
        <p:nvSpPr>
          <p:cNvPr id="18" name="TextBox 68">
            <a:extLst>
              <a:ext uri="{FF2B5EF4-FFF2-40B4-BE49-F238E27FC236}">
                <a16:creationId xmlns:a16="http://schemas.microsoft.com/office/drawing/2014/main" id="{5F590E8B-BDFA-408B-82F4-7D71DB5838F6}"/>
              </a:ext>
            </a:extLst>
          </p:cNvPr>
          <p:cNvSpPr txBox="1">
            <a:spLocks noChangeArrowheads="1"/>
          </p:cNvSpPr>
          <p:nvPr/>
        </p:nvSpPr>
        <p:spPr bwMode="auto">
          <a:xfrm rot="20611714">
            <a:off x="7541094" y="4050468"/>
            <a:ext cx="1630705"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Health Care Costs</a:t>
            </a:r>
          </a:p>
        </p:txBody>
      </p:sp>
      <p:sp>
        <p:nvSpPr>
          <p:cNvPr id="19" name="TextBox 69">
            <a:extLst>
              <a:ext uri="{FF2B5EF4-FFF2-40B4-BE49-F238E27FC236}">
                <a16:creationId xmlns:a16="http://schemas.microsoft.com/office/drawing/2014/main" id="{614F283A-ADAE-493D-A3D4-5463F7E2FB9F}"/>
              </a:ext>
            </a:extLst>
          </p:cNvPr>
          <p:cNvSpPr txBox="1">
            <a:spLocks noChangeArrowheads="1"/>
          </p:cNvSpPr>
          <p:nvPr/>
        </p:nvSpPr>
        <p:spPr bwMode="auto">
          <a:xfrm rot="21251410">
            <a:off x="7635081" y="4492234"/>
            <a:ext cx="1350051"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Financial Risks</a:t>
            </a:r>
          </a:p>
        </p:txBody>
      </p:sp>
      <p:sp>
        <p:nvSpPr>
          <p:cNvPr id="20" name="Rectangle 19">
            <a:extLst>
              <a:ext uri="{FF2B5EF4-FFF2-40B4-BE49-F238E27FC236}">
                <a16:creationId xmlns:a16="http://schemas.microsoft.com/office/drawing/2014/main" id="{7EF7BAF1-83E5-4F92-A0F5-7BCB993C153F}"/>
              </a:ext>
            </a:extLst>
          </p:cNvPr>
          <p:cNvSpPr/>
          <p:nvPr/>
        </p:nvSpPr>
        <p:spPr>
          <a:xfrm>
            <a:off x="2689229" y="4883889"/>
            <a:ext cx="3414713" cy="273844"/>
          </a:xfrm>
          <a:prstGeom prst="rect">
            <a:avLst/>
          </a:prstGeom>
          <a:solidFill>
            <a:srgbClr val="0073AE"/>
          </a:solidFill>
          <a:ln w="25400" cap="flat" cmpd="sng" algn="ctr">
            <a:solidFill>
              <a:srgbClr val="0073AE"/>
            </a:solidFill>
            <a:prstDash val="solid"/>
          </a:ln>
          <a:effectLst/>
        </p:spPr>
        <p:txBody>
          <a:bodyPr lIns="91383" tIns="45691" rIns="91383" bIns="45691" anchor="ctr"/>
          <a:lstStyle/>
          <a:p>
            <a:pPr algn="ctr" defTabSz="456911" eaLnBrk="0" fontAlgn="base" hangingPunct="0">
              <a:spcBef>
                <a:spcPct val="0"/>
              </a:spcBef>
              <a:spcAft>
                <a:spcPct val="0"/>
              </a:spcAft>
              <a:defRPr/>
            </a:pPr>
            <a:endParaRPr lang="en-US" sz="1800" kern="0">
              <a:solidFill>
                <a:srgbClr val="00A4E4"/>
              </a:solidFill>
              <a:latin typeface="Calibri" panose="020F0502020204030204" pitchFamily="34" charset="0"/>
              <a:ea typeface="ＭＳ Ｐゴシック"/>
              <a:cs typeface="Calibri" panose="020F0502020204030204" pitchFamily="34" charset="0"/>
            </a:endParaRPr>
          </a:p>
        </p:txBody>
      </p:sp>
      <p:sp>
        <p:nvSpPr>
          <p:cNvPr id="21" name="TextBox 19">
            <a:extLst>
              <a:ext uri="{FF2B5EF4-FFF2-40B4-BE49-F238E27FC236}">
                <a16:creationId xmlns:a16="http://schemas.microsoft.com/office/drawing/2014/main" id="{3F82640E-74CF-4034-B2B1-47D94F940C09}"/>
              </a:ext>
            </a:extLst>
          </p:cNvPr>
          <p:cNvSpPr txBox="1">
            <a:spLocks noChangeArrowheads="1"/>
          </p:cNvSpPr>
          <p:nvPr/>
        </p:nvSpPr>
        <p:spPr bwMode="auto">
          <a:xfrm>
            <a:off x="2714630" y="4850732"/>
            <a:ext cx="3104578" cy="35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sz="1800" dirty="0">
                <a:solidFill>
                  <a:srgbClr val="FFFFFF"/>
                </a:solidFill>
                <a:latin typeface="Calibri" panose="020F0502020204030204" pitchFamily="34" charset="0"/>
                <a:ea typeface="Arial Unicode MS" panose="020B0604020202020204" pitchFamily="34" charset="-128"/>
                <a:cs typeface="Calibri" panose="020F0502020204030204" pitchFamily="34" charset="0"/>
              </a:rPr>
              <a:t>20-40 Years Prior to Retirement</a:t>
            </a:r>
          </a:p>
        </p:txBody>
      </p:sp>
      <p:sp>
        <p:nvSpPr>
          <p:cNvPr id="22" name="Rectangle 21">
            <a:extLst>
              <a:ext uri="{FF2B5EF4-FFF2-40B4-BE49-F238E27FC236}">
                <a16:creationId xmlns:a16="http://schemas.microsoft.com/office/drawing/2014/main" id="{CD3D8FBC-E86D-4AF9-A575-76E7403B3A5C}"/>
              </a:ext>
            </a:extLst>
          </p:cNvPr>
          <p:cNvSpPr/>
          <p:nvPr/>
        </p:nvSpPr>
        <p:spPr>
          <a:xfrm>
            <a:off x="6096000" y="4885081"/>
            <a:ext cx="3435350" cy="272654"/>
          </a:xfrm>
          <a:prstGeom prst="rect">
            <a:avLst/>
          </a:prstGeom>
          <a:solidFill>
            <a:srgbClr val="5F5F5F"/>
          </a:solidFill>
          <a:ln w="25400" cap="flat" cmpd="sng" algn="ctr">
            <a:solidFill>
              <a:srgbClr val="5F5F5F"/>
            </a:solidFill>
            <a:prstDash val="solid"/>
          </a:ln>
          <a:effectLst/>
        </p:spPr>
        <p:txBody>
          <a:bodyPr lIns="91383" tIns="45691" rIns="91383" bIns="45691" anchor="ctr"/>
          <a:lstStyle/>
          <a:p>
            <a:pPr algn="ctr" defTabSz="456911" eaLnBrk="0" fontAlgn="base" hangingPunct="0">
              <a:spcBef>
                <a:spcPct val="0"/>
              </a:spcBef>
              <a:spcAft>
                <a:spcPct val="0"/>
              </a:spcAft>
              <a:defRPr/>
            </a:pPr>
            <a:endParaRPr lang="en-US" sz="1800" kern="0">
              <a:solidFill>
                <a:srgbClr val="00A4E4"/>
              </a:solidFill>
              <a:latin typeface="Calibri" panose="020F0502020204030204" pitchFamily="34" charset="0"/>
              <a:ea typeface="ＭＳ Ｐゴシック"/>
              <a:cs typeface="Calibri" panose="020F0502020204030204" pitchFamily="34" charset="0"/>
            </a:endParaRPr>
          </a:p>
        </p:txBody>
      </p:sp>
      <p:sp>
        <p:nvSpPr>
          <p:cNvPr id="23" name="TextBox 19">
            <a:extLst>
              <a:ext uri="{FF2B5EF4-FFF2-40B4-BE49-F238E27FC236}">
                <a16:creationId xmlns:a16="http://schemas.microsoft.com/office/drawing/2014/main" id="{8AD1227F-8871-47AB-89F5-1DB0FC130BB4}"/>
              </a:ext>
            </a:extLst>
          </p:cNvPr>
          <p:cNvSpPr txBox="1">
            <a:spLocks noChangeArrowheads="1"/>
          </p:cNvSpPr>
          <p:nvPr/>
        </p:nvSpPr>
        <p:spPr bwMode="auto">
          <a:xfrm>
            <a:off x="6991490" y="4841210"/>
            <a:ext cx="1757093" cy="35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algn="ctr" defTabSz="456911" eaLnBrk="0" fontAlgn="base" hangingPunct="0">
              <a:spcBef>
                <a:spcPct val="0"/>
              </a:spcBef>
              <a:spcAft>
                <a:spcPct val="0"/>
              </a:spcAft>
              <a:buClrTx/>
              <a:buNone/>
              <a:defRPr/>
            </a:pPr>
            <a:r>
              <a:rPr lang="en-US" sz="1800" dirty="0">
                <a:solidFill>
                  <a:srgbClr val="FFFFFF"/>
                </a:solidFill>
                <a:latin typeface="Calibri" panose="020F0502020204030204" pitchFamily="34" charset="0"/>
                <a:ea typeface="Arial Unicode MS" panose="020B0604020202020204" pitchFamily="34" charset="-128"/>
                <a:cs typeface="Calibri" panose="020F0502020204030204" pitchFamily="34" charset="0"/>
              </a:rPr>
              <a:t>Retirement Years</a:t>
            </a:r>
          </a:p>
        </p:txBody>
      </p:sp>
      <p:sp>
        <p:nvSpPr>
          <p:cNvPr id="24" name="Rectangle 10">
            <a:extLst>
              <a:ext uri="{FF2B5EF4-FFF2-40B4-BE49-F238E27FC236}">
                <a16:creationId xmlns:a16="http://schemas.microsoft.com/office/drawing/2014/main" id="{375260C5-9DDD-47EF-9731-D71F4EDA4FB5}"/>
              </a:ext>
            </a:extLst>
          </p:cNvPr>
          <p:cNvSpPr>
            <a:spLocks noChangeArrowheads="1"/>
          </p:cNvSpPr>
          <p:nvPr/>
        </p:nvSpPr>
        <p:spPr bwMode="auto">
          <a:xfrm>
            <a:off x="9680859" y="3744466"/>
            <a:ext cx="345296" cy="5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sz="2800" b="1" dirty="0">
                <a:solidFill>
                  <a:srgbClr val="5F5F5F"/>
                </a:solidFill>
                <a:latin typeface="Calibri" panose="020F0502020204030204" pitchFamily="34" charset="0"/>
                <a:ea typeface="Arial Unicode MS" panose="020B0604020202020204" pitchFamily="34" charset="-128"/>
                <a:cs typeface="Calibri" panose="020F0502020204030204" pitchFamily="34" charset="0"/>
              </a:rPr>
              <a:t>$</a:t>
            </a:r>
          </a:p>
        </p:txBody>
      </p:sp>
      <p:sp>
        <p:nvSpPr>
          <p:cNvPr id="25" name="Content Placeholder 5">
            <a:extLst>
              <a:ext uri="{FF2B5EF4-FFF2-40B4-BE49-F238E27FC236}">
                <a16:creationId xmlns:a16="http://schemas.microsoft.com/office/drawing/2014/main" id="{CC99D3DE-9DB5-420D-8C4A-F613141DB48E}"/>
              </a:ext>
            </a:extLst>
          </p:cNvPr>
          <p:cNvSpPr txBox="1">
            <a:spLocks/>
          </p:cNvSpPr>
          <p:nvPr/>
        </p:nvSpPr>
        <p:spPr bwMode="auto">
          <a:xfrm>
            <a:off x="4188000" y="2394210"/>
            <a:ext cx="1484642" cy="31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1" rIns="91383" bIns="45691"/>
          <a:lstStyle>
            <a:lvl1pPr defTabSz="506413" eaLnBrk="0" hangingPunct="0">
              <a:spcBef>
                <a:spcPts val="1200"/>
              </a:spcBef>
              <a:buClr>
                <a:srgbClr val="00A4E4"/>
              </a:buClr>
              <a:buFont typeface="Wingdings" pitchFamily="2" charset="2"/>
              <a:buChar char="§"/>
              <a:tabLst>
                <a:tab pos="8901113" algn="r"/>
              </a:tabLst>
              <a:defRPr sz="1400">
                <a:solidFill>
                  <a:srgbClr val="000000"/>
                </a:solidFill>
                <a:latin typeface="Arial" pitchFamily="34" charset="0"/>
                <a:ea typeface="MS PGothic" pitchFamily="34" charset="-128"/>
                <a:cs typeface="Arial" pitchFamily="34" charset="0"/>
              </a:defRPr>
            </a:lvl1pPr>
            <a:lvl2pPr marL="742950" indent="-285750" defTabSz="506413" eaLnBrk="0" hangingPunct="0">
              <a:spcBef>
                <a:spcPts val="300"/>
              </a:spcBef>
              <a:buClr>
                <a:srgbClr val="00A4E4"/>
              </a:buClr>
              <a:buFont typeface="Arial" pitchFamily="34" charset="0"/>
              <a:buChar char="–"/>
              <a:tabLst>
                <a:tab pos="8901113" algn="r"/>
              </a:tabLst>
              <a:defRPr sz="1200">
                <a:solidFill>
                  <a:srgbClr val="000000"/>
                </a:solidFill>
                <a:latin typeface="Arial" pitchFamily="34" charset="0"/>
                <a:ea typeface="MS PGothic" pitchFamily="34" charset="-128"/>
                <a:cs typeface="Arial" pitchFamily="34" charset="0"/>
              </a:defRPr>
            </a:lvl2pPr>
            <a:lvl3pPr marL="11430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3pPr>
            <a:lvl4pPr marL="16002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4pPr>
            <a:lvl5pPr marL="20574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5pPr>
            <a:lvl6pPr marL="25146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6pPr>
            <a:lvl7pPr marL="29718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7pPr>
            <a:lvl8pPr marL="34290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8pPr>
            <a:lvl9pPr marL="38862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9pPr>
          </a:lstStyle>
          <a:p>
            <a:pPr algn="ctr" eaLnBrk="1" fontAlgn="base" hangingPunct="1">
              <a:spcBef>
                <a:spcPts val="525"/>
              </a:spcBef>
              <a:spcAft>
                <a:spcPct val="0"/>
              </a:spcAft>
              <a:buClr>
                <a:srgbClr val="0087BC"/>
              </a:buClr>
              <a:buNone/>
            </a:pPr>
            <a:r>
              <a:rPr lang="en-US" altLang="en-US" sz="2000" b="1" u="sng" dirty="0">
                <a:solidFill>
                  <a:srgbClr val="00A4E4"/>
                </a:solidFill>
                <a:latin typeface="Calibri" panose="020F0502020204030204" pitchFamily="34" charset="0"/>
                <a:ea typeface="Arial Unicode MS" pitchFamily="34" charset="-128"/>
                <a:cs typeface="Calibri" panose="020F0502020204030204" pitchFamily="34" charset="0"/>
              </a:rPr>
              <a:t>If</a:t>
            </a:r>
            <a:r>
              <a:rPr lang="en-US" altLang="en-US" sz="2000" b="1" dirty="0">
                <a:solidFill>
                  <a:srgbClr val="00A4E4"/>
                </a:solidFill>
                <a:latin typeface="Calibri" panose="020F0502020204030204" pitchFamily="34" charset="0"/>
                <a:ea typeface="Arial Unicode MS" pitchFamily="34" charset="-128"/>
                <a:cs typeface="Calibri" panose="020F0502020204030204" pitchFamily="34" charset="0"/>
              </a:rPr>
              <a:t> You Die</a:t>
            </a:r>
          </a:p>
        </p:txBody>
      </p:sp>
      <p:sp>
        <p:nvSpPr>
          <p:cNvPr id="26" name="Content Placeholder 5">
            <a:extLst>
              <a:ext uri="{FF2B5EF4-FFF2-40B4-BE49-F238E27FC236}">
                <a16:creationId xmlns:a16="http://schemas.microsoft.com/office/drawing/2014/main" id="{8C32D9D8-7590-47C2-ACAD-6606961B6BF0}"/>
              </a:ext>
            </a:extLst>
          </p:cNvPr>
          <p:cNvSpPr txBox="1">
            <a:spLocks/>
          </p:cNvSpPr>
          <p:nvPr/>
        </p:nvSpPr>
        <p:spPr bwMode="auto">
          <a:xfrm>
            <a:off x="6307741" y="2394213"/>
            <a:ext cx="2364582" cy="33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1" rIns="91383" bIns="45691"/>
          <a:lstStyle>
            <a:lvl1pPr defTabSz="506413" eaLnBrk="0" hangingPunct="0">
              <a:spcBef>
                <a:spcPts val="1200"/>
              </a:spcBef>
              <a:buClr>
                <a:srgbClr val="00A4E4"/>
              </a:buClr>
              <a:buFont typeface="Wingdings" pitchFamily="2" charset="2"/>
              <a:buChar char="§"/>
              <a:tabLst>
                <a:tab pos="8901113" algn="r"/>
              </a:tabLst>
              <a:defRPr sz="1400">
                <a:solidFill>
                  <a:srgbClr val="000000"/>
                </a:solidFill>
                <a:latin typeface="Arial" pitchFamily="34" charset="0"/>
                <a:ea typeface="MS PGothic" pitchFamily="34" charset="-128"/>
                <a:cs typeface="Arial" pitchFamily="34" charset="0"/>
              </a:defRPr>
            </a:lvl1pPr>
            <a:lvl2pPr marL="742950" indent="-285750" defTabSz="506413" eaLnBrk="0" hangingPunct="0">
              <a:spcBef>
                <a:spcPts val="300"/>
              </a:spcBef>
              <a:buClr>
                <a:srgbClr val="00A4E4"/>
              </a:buClr>
              <a:buFont typeface="Arial" pitchFamily="34" charset="0"/>
              <a:buChar char="–"/>
              <a:tabLst>
                <a:tab pos="8901113" algn="r"/>
              </a:tabLst>
              <a:defRPr sz="1200">
                <a:solidFill>
                  <a:srgbClr val="000000"/>
                </a:solidFill>
                <a:latin typeface="Arial" pitchFamily="34" charset="0"/>
                <a:ea typeface="MS PGothic" pitchFamily="34" charset="-128"/>
                <a:cs typeface="Arial" pitchFamily="34" charset="0"/>
              </a:defRPr>
            </a:lvl2pPr>
            <a:lvl3pPr marL="11430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3pPr>
            <a:lvl4pPr marL="16002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4pPr>
            <a:lvl5pPr marL="20574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5pPr>
            <a:lvl6pPr marL="25146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6pPr>
            <a:lvl7pPr marL="29718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7pPr>
            <a:lvl8pPr marL="34290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8pPr>
            <a:lvl9pPr marL="38862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9pPr>
          </a:lstStyle>
          <a:p>
            <a:pPr algn="ctr" eaLnBrk="1" fontAlgn="base" hangingPunct="1">
              <a:spcBef>
                <a:spcPts val="525"/>
              </a:spcBef>
              <a:spcAft>
                <a:spcPct val="0"/>
              </a:spcAft>
              <a:buClr>
                <a:srgbClr val="0087BC"/>
              </a:buClr>
              <a:buNone/>
            </a:pPr>
            <a:r>
              <a:rPr lang="en-US" altLang="en-US" sz="2000" b="1" u="sng" dirty="0">
                <a:solidFill>
                  <a:srgbClr val="5F5F5F"/>
                </a:solidFill>
                <a:latin typeface="Calibri" panose="020F0502020204030204" pitchFamily="34" charset="0"/>
                <a:ea typeface="Arial Unicode MS" pitchFamily="34" charset="-128"/>
                <a:cs typeface="Calibri" panose="020F0502020204030204" pitchFamily="34" charset="0"/>
              </a:rPr>
              <a:t>When</a:t>
            </a:r>
            <a:r>
              <a:rPr lang="en-US" altLang="en-US" sz="2000" b="1" dirty="0">
                <a:solidFill>
                  <a:srgbClr val="5F5F5F"/>
                </a:solidFill>
                <a:latin typeface="Calibri" panose="020F0502020204030204" pitchFamily="34" charset="0"/>
                <a:ea typeface="Arial Unicode MS" pitchFamily="34" charset="-128"/>
                <a:cs typeface="Calibri" panose="020F0502020204030204" pitchFamily="34" charset="0"/>
              </a:rPr>
              <a:t> You Die</a:t>
            </a:r>
          </a:p>
        </p:txBody>
      </p:sp>
      <p:cxnSp>
        <p:nvCxnSpPr>
          <p:cNvPr id="27" name="Straight Arrow Connector 26">
            <a:extLst>
              <a:ext uri="{FF2B5EF4-FFF2-40B4-BE49-F238E27FC236}">
                <a16:creationId xmlns:a16="http://schemas.microsoft.com/office/drawing/2014/main" id="{F2EDE288-157B-46F4-B10A-F82D9C45E790}"/>
              </a:ext>
            </a:extLst>
          </p:cNvPr>
          <p:cNvCxnSpPr/>
          <p:nvPr/>
        </p:nvCxnSpPr>
        <p:spPr>
          <a:xfrm flipH="1">
            <a:off x="4061882" y="2776473"/>
            <a:ext cx="742321" cy="709624"/>
          </a:xfrm>
          <a:prstGeom prst="straightConnector1">
            <a:avLst/>
          </a:prstGeom>
          <a:noFill/>
          <a:ln w="57150" cap="flat" cmpd="sng" algn="ctr">
            <a:solidFill>
              <a:srgbClr val="0073AE">
                <a:shade val="95000"/>
                <a:satMod val="105000"/>
              </a:srgbClr>
            </a:solidFill>
            <a:prstDash val="solid"/>
            <a:tailEnd type="arrow"/>
          </a:ln>
          <a:effectLst/>
        </p:spPr>
      </p:cxnSp>
      <p:cxnSp>
        <p:nvCxnSpPr>
          <p:cNvPr id="28" name="Straight Arrow Connector 27">
            <a:extLst>
              <a:ext uri="{FF2B5EF4-FFF2-40B4-BE49-F238E27FC236}">
                <a16:creationId xmlns:a16="http://schemas.microsoft.com/office/drawing/2014/main" id="{9492F855-8CCB-487D-9644-3A31186FD95C}"/>
              </a:ext>
            </a:extLst>
          </p:cNvPr>
          <p:cNvCxnSpPr/>
          <p:nvPr/>
        </p:nvCxnSpPr>
        <p:spPr>
          <a:xfrm>
            <a:off x="7450600" y="2744942"/>
            <a:ext cx="674700" cy="709625"/>
          </a:xfrm>
          <a:prstGeom prst="straightConnector1">
            <a:avLst/>
          </a:prstGeom>
          <a:noFill/>
          <a:ln w="57150" cap="flat" cmpd="sng" algn="ctr">
            <a:solidFill>
              <a:srgbClr val="0073AE">
                <a:shade val="95000"/>
                <a:satMod val="105000"/>
              </a:srgbClr>
            </a:solidFill>
            <a:prstDash val="solid"/>
            <a:tailEnd type="arrow"/>
          </a:ln>
          <a:effectLst/>
        </p:spPr>
      </p:cxnSp>
      <p:cxnSp>
        <p:nvCxnSpPr>
          <p:cNvPr id="29" name="Straight Connector 28">
            <a:extLst>
              <a:ext uri="{FF2B5EF4-FFF2-40B4-BE49-F238E27FC236}">
                <a16:creationId xmlns:a16="http://schemas.microsoft.com/office/drawing/2014/main" id="{90AEFC6F-0AD5-4612-824A-5297992C9E4C}"/>
              </a:ext>
            </a:extLst>
          </p:cNvPr>
          <p:cNvCxnSpPr/>
          <p:nvPr/>
        </p:nvCxnSpPr>
        <p:spPr>
          <a:xfrm flipV="1">
            <a:off x="6099890" y="3058977"/>
            <a:ext cx="0" cy="18256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5EA89AEF-2598-4E5C-8608-9EF926E6FB37}"/>
              </a:ext>
            </a:extLst>
          </p:cNvPr>
          <p:cNvSpPr txBox="1">
            <a:spLocks/>
          </p:cNvSpPr>
          <p:nvPr/>
        </p:nvSpPr>
        <p:spPr bwMode="auto">
          <a:xfrm>
            <a:off x="5365191" y="2704270"/>
            <a:ext cx="1484642" cy="31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1" rIns="91383" bIns="45691"/>
          <a:lstStyle>
            <a:lvl1pPr defTabSz="506413" eaLnBrk="0" hangingPunct="0">
              <a:spcBef>
                <a:spcPts val="1200"/>
              </a:spcBef>
              <a:buClr>
                <a:srgbClr val="00A4E4"/>
              </a:buClr>
              <a:buFont typeface="Wingdings" pitchFamily="2" charset="2"/>
              <a:buChar char="§"/>
              <a:tabLst>
                <a:tab pos="8901113" algn="r"/>
              </a:tabLst>
              <a:defRPr sz="1400">
                <a:solidFill>
                  <a:srgbClr val="000000"/>
                </a:solidFill>
                <a:latin typeface="Arial" pitchFamily="34" charset="0"/>
                <a:ea typeface="MS PGothic" pitchFamily="34" charset="-128"/>
                <a:cs typeface="Arial" pitchFamily="34" charset="0"/>
              </a:defRPr>
            </a:lvl1pPr>
            <a:lvl2pPr marL="742950" indent="-285750" defTabSz="506413" eaLnBrk="0" hangingPunct="0">
              <a:spcBef>
                <a:spcPts val="300"/>
              </a:spcBef>
              <a:buClr>
                <a:srgbClr val="00A4E4"/>
              </a:buClr>
              <a:buFont typeface="Arial" pitchFamily="34" charset="0"/>
              <a:buChar char="–"/>
              <a:tabLst>
                <a:tab pos="8901113" algn="r"/>
              </a:tabLst>
              <a:defRPr sz="1200">
                <a:solidFill>
                  <a:srgbClr val="000000"/>
                </a:solidFill>
                <a:latin typeface="Arial" pitchFamily="34" charset="0"/>
                <a:ea typeface="MS PGothic" pitchFamily="34" charset="-128"/>
                <a:cs typeface="Arial" pitchFamily="34" charset="0"/>
              </a:defRPr>
            </a:lvl2pPr>
            <a:lvl3pPr marL="11430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3pPr>
            <a:lvl4pPr marL="16002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4pPr>
            <a:lvl5pPr marL="20574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5pPr>
            <a:lvl6pPr marL="25146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6pPr>
            <a:lvl7pPr marL="29718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7pPr>
            <a:lvl8pPr marL="34290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8pPr>
            <a:lvl9pPr marL="38862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9pPr>
          </a:lstStyle>
          <a:p>
            <a:pPr algn="ctr" eaLnBrk="1" fontAlgn="base" hangingPunct="1">
              <a:spcBef>
                <a:spcPts val="525"/>
              </a:spcBef>
              <a:spcAft>
                <a:spcPct val="0"/>
              </a:spcAft>
              <a:buClr>
                <a:srgbClr val="0087BC"/>
              </a:buClr>
              <a:buNone/>
            </a:pPr>
            <a:r>
              <a:rPr lang="en-US" altLang="en-US" sz="2000" b="1" dirty="0">
                <a:solidFill>
                  <a:srgbClr val="00A4E4"/>
                </a:solidFill>
                <a:latin typeface="Calibri" panose="020F0502020204030204" pitchFamily="34" charset="0"/>
                <a:ea typeface="Arial Unicode MS" pitchFamily="34" charset="-128"/>
                <a:cs typeface="Calibri" panose="020F0502020204030204" pitchFamily="34" charset="0"/>
              </a:rPr>
              <a:t>Retirement</a:t>
            </a:r>
          </a:p>
        </p:txBody>
      </p:sp>
      <p:sp>
        <p:nvSpPr>
          <p:cNvPr id="42" name="Content Placeholder 5">
            <a:extLst>
              <a:ext uri="{FF2B5EF4-FFF2-40B4-BE49-F238E27FC236}">
                <a16:creationId xmlns:a16="http://schemas.microsoft.com/office/drawing/2014/main" id="{FB3420B1-7051-41D3-BABB-D7C15D42D22D}"/>
              </a:ext>
            </a:extLst>
          </p:cNvPr>
          <p:cNvSpPr txBox="1">
            <a:spLocks/>
          </p:cNvSpPr>
          <p:nvPr/>
        </p:nvSpPr>
        <p:spPr bwMode="auto">
          <a:xfrm>
            <a:off x="2046182" y="5416966"/>
            <a:ext cx="7807325" cy="90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1" rIns="91383" bIns="45691"/>
          <a:lstStyle>
            <a:lvl1pPr defTabSz="506413" eaLnBrk="0" hangingPunct="0">
              <a:spcBef>
                <a:spcPts val="1200"/>
              </a:spcBef>
              <a:buClr>
                <a:srgbClr val="00A4E4"/>
              </a:buClr>
              <a:buFont typeface="Wingdings" pitchFamily="2" charset="2"/>
              <a:buChar char="§"/>
              <a:tabLst>
                <a:tab pos="8901113" algn="r"/>
              </a:tabLst>
              <a:defRPr sz="1400">
                <a:solidFill>
                  <a:srgbClr val="000000"/>
                </a:solidFill>
                <a:latin typeface="Arial" pitchFamily="34" charset="0"/>
                <a:ea typeface="MS PGothic" pitchFamily="34" charset="-128"/>
                <a:cs typeface="Arial" pitchFamily="34" charset="0"/>
              </a:defRPr>
            </a:lvl1pPr>
            <a:lvl2pPr marL="742950" indent="-285750" defTabSz="506413" eaLnBrk="0" hangingPunct="0">
              <a:spcBef>
                <a:spcPts val="300"/>
              </a:spcBef>
              <a:buClr>
                <a:srgbClr val="00A4E4"/>
              </a:buClr>
              <a:buFont typeface="Arial" pitchFamily="34" charset="0"/>
              <a:buChar char="–"/>
              <a:tabLst>
                <a:tab pos="8901113" algn="r"/>
              </a:tabLst>
              <a:defRPr sz="1200">
                <a:solidFill>
                  <a:srgbClr val="000000"/>
                </a:solidFill>
                <a:latin typeface="Arial" pitchFamily="34" charset="0"/>
                <a:ea typeface="MS PGothic" pitchFamily="34" charset="-128"/>
                <a:cs typeface="Arial" pitchFamily="34" charset="0"/>
              </a:defRPr>
            </a:lvl2pPr>
            <a:lvl3pPr marL="11430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3pPr>
            <a:lvl4pPr marL="16002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4pPr>
            <a:lvl5pPr marL="20574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5pPr>
            <a:lvl6pPr marL="25146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6pPr>
            <a:lvl7pPr marL="29718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7pPr>
            <a:lvl8pPr marL="34290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8pPr>
            <a:lvl9pPr marL="38862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9pPr>
          </a:lstStyle>
          <a:p>
            <a:pPr algn="ctr" eaLnBrk="1" fontAlgn="base" hangingPunct="1">
              <a:spcBef>
                <a:spcPts val="525"/>
              </a:spcBef>
              <a:spcAft>
                <a:spcPct val="0"/>
              </a:spcAft>
              <a:buClr>
                <a:srgbClr val="0087BC"/>
              </a:buClr>
              <a:buNone/>
            </a:pPr>
            <a:r>
              <a:rPr lang="en-US" altLang="en-US" sz="2000" b="1" dirty="0">
                <a:solidFill>
                  <a:srgbClr val="00A4E4"/>
                </a:solidFill>
                <a:latin typeface="Calibri" panose="020F0502020204030204" pitchFamily="34" charset="0"/>
                <a:ea typeface="Arial Unicode MS" pitchFamily="34" charset="-128"/>
                <a:cs typeface="Calibri" panose="020F0502020204030204" pitchFamily="34" charset="0"/>
              </a:rPr>
              <a:t>3 big risks get smaller over time.</a:t>
            </a:r>
          </a:p>
          <a:p>
            <a:pPr algn="ctr" eaLnBrk="1" fontAlgn="base" hangingPunct="1">
              <a:spcBef>
                <a:spcPts val="525"/>
              </a:spcBef>
              <a:spcAft>
                <a:spcPct val="0"/>
              </a:spcAft>
              <a:buClr>
                <a:srgbClr val="0087BC"/>
              </a:buClr>
              <a:buNone/>
            </a:pPr>
            <a:r>
              <a:rPr lang="en-US" altLang="en-US" sz="2000" b="1" dirty="0">
                <a:solidFill>
                  <a:srgbClr val="5F5F5F"/>
                </a:solidFill>
                <a:latin typeface="Calibri" panose="020F0502020204030204" pitchFamily="34" charset="0"/>
                <a:ea typeface="Arial Unicode MS" pitchFamily="34" charset="-128"/>
                <a:cs typeface="Calibri" panose="020F0502020204030204" pitchFamily="34" charset="0"/>
              </a:rPr>
              <a:t>3 other big risks get larger over time.</a:t>
            </a:r>
          </a:p>
        </p:txBody>
      </p:sp>
      <p:pic>
        <p:nvPicPr>
          <p:cNvPr id="31" name="Picture 30">
            <a:extLst>
              <a:ext uri="{FF2B5EF4-FFF2-40B4-BE49-F238E27FC236}">
                <a16:creationId xmlns:a16="http://schemas.microsoft.com/office/drawing/2014/main" id="{D2AF08D4-F867-4382-856C-ECAE97AD04F4}"/>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30695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2" presetClass="entr" presetSubtype="8"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750"/>
                                        <p:tgtEl>
                                          <p:spTgt spid="8"/>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75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75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750"/>
                                        <p:tgtEl>
                                          <p:spTgt spid="1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1000"/>
                                        <p:tgtEl>
                                          <p:spTgt spid="25">
                                            <p:txEl>
                                              <p:pRg st="0" end="0"/>
                                            </p:txEl>
                                          </p:spTgt>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75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wipe(left)">
                                      <p:cBhvr>
                                        <p:cTn id="62" dur="1000"/>
                                        <p:tgtEl>
                                          <p:spTgt spid="26">
                                            <p:txEl>
                                              <p:pRg st="0" end="0"/>
                                            </p:txEl>
                                          </p:spTgt>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750"/>
                                        <p:tgtEl>
                                          <p:spTgt spid="28"/>
                                        </p:tgtEl>
                                      </p:cBhvr>
                                    </p:animEffect>
                                  </p:childTnLst>
                                </p:cTn>
                              </p:par>
                            </p:childTnLst>
                          </p:cTn>
                        </p:par>
                        <p:par>
                          <p:cTn id="67" fill="hold">
                            <p:stCondLst>
                              <p:cond delay="1750"/>
                            </p:stCondLst>
                            <p:childTnLst>
                              <p:par>
                                <p:cTn id="68" presetID="22" presetClass="entr" presetSubtype="8" fill="hold" grpId="0" nodeType="afterEffect">
                                  <p:stCondLst>
                                    <p:cond delay="750"/>
                                  </p:stCondLst>
                                  <p:childTnLst>
                                    <p:set>
                                      <p:cBhvr>
                                        <p:cTn id="69" dur="1" fill="hold">
                                          <p:stCondLst>
                                            <p:cond delay="0"/>
                                          </p:stCondLst>
                                        </p:cTn>
                                        <p:tgtEl>
                                          <p:spTgt spid="42">
                                            <p:txEl>
                                              <p:pRg st="0" end="0"/>
                                            </p:txEl>
                                          </p:spTgt>
                                        </p:tgtEl>
                                        <p:attrNameLst>
                                          <p:attrName>style.visibility</p:attrName>
                                        </p:attrNameLst>
                                      </p:cBhvr>
                                      <p:to>
                                        <p:strVal val="visible"/>
                                      </p:to>
                                    </p:set>
                                    <p:animEffect transition="in" filter="wipe(left)">
                                      <p:cBhvr>
                                        <p:cTn id="70" dur="1000"/>
                                        <p:tgtEl>
                                          <p:spTgt spid="42">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2">
                                            <p:txEl>
                                              <p:pRg st="1" end="1"/>
                                            </p:txEl>
                                          </p:spTgt>
                                        </p:tgtEl>
                                        <p:attrNameLst>
                                          <p:attrName>style.visibility</p:attrName>
                                        </p:attrNameLst>
                                      </p:cBhvr>
                                      <p:to>
                                        <p:strVal val="visible"/>
                                      </p:to>
                                    </p:set>
                                    <p:animEffect transition="in" filter="wipe(left)">
                                      <p:cBhvr>
                                        <p:cTn id="75" dur="10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18" grpId="0"/>
      <p:bldP spid="19" grpId="0"/>
      <p:bldP spid="25" grpId="0" build="p"/>
      <p:bldP spid="26" grpId="0" build="p"/>
      <p:bldP spid="4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819776"/>
            <a:ext cx="10206932" cy="408517"/>
          </a:xfrm>
        </p:spPr>
        <p:txBody>
          <a:bodyPr>
            <a:noAutofit/>
          </a:bodyPr>
          <a:lstStyle/>
          <a:p>
            <a:pPr algn="ctr"/>
            <a:r>
              <a:rPr lang="en-US" sz="4267" dirty="0">
                <a:solidFill>
                  <a:srgbClr val="0073AE"/>
                </a:solidFill>
              </a:rPr>
              <a:t>Case Study:  Tony</a:t>
            </a:r>
            <a:endParaRPr lang="en-US" sz="3733" dirty="0"/>
          </a:p>
        </p:txBody>
      </p:sp>
      <p:graphicFrame>
        <p:nvGraphicFramePr>
          <p:cNvPr id="5" name="Chart 4"/>
          <p:cNvGraphicFramePr/>
          <p:nvPr>
            <p:extLst>
              <p:ext uri="{D42A27DB-BD31-4B8C-83A1-F6EECF244321}">
                <p14:modId xmlns:p14="http://schemas.microsoft.com/office/powerpoint/2010/main" val="3361474768"/>
              </p:ext>
            </p:extLst>
          </p:nvPr>
        </p:nvGraphicFramePr>
        <p:xfrm>
          <a:off x="1219199" y="1228292"/>
          <a:ext cx="10608625" cy="48509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82079" y="1650340"/>
            <a:ext cx="4226996" cy="604584"/>
          </a:xfrm>
          <a:prstGeom prst="rect">
            <a:avLst/>
          </a:prstGeom>
          <a:solidFill>
            <a:schemeClr val="accent2">
              <a:lumMod val="20000"/>
              <a:lumOff val="80000"/>
            </a:schemeClr>
          </a:solidFill>
        </p:spPr>
        <p:txBody>
          <a:bodyPr wrap="square" lIns="109405" tIns="54703" rIns="109405" bIns="54703">
            <a:spAutoFit/>
          </a:bodyPr>
          <a:lstStyle/>
          <a:p>
            <a:pPr algn="ctr" defTabSz="1219110">
              <a:lnSpc>
                <a:spcPts val="1867"/>
              </a:lnSpc>
              <a:defRPr/>
            </a:pPr>
            <a:r>
              <a:rPr lang="en-US" sz="2000" b="1" dirty="0">
                <a:solidFill>
                  <a:srgbClr val="0070C0"/>
                </a:solidFill>
                <a:latin typeface="Calibri"/>
              </a:rPr>
              <a:t>Will Tony be glad he paid tax</a:t>
            </a:r>
          </a:p>
          <a:p>
            <a:pPr algn="ctr" defTabSz="1219110">
              <a:lnSpc>
                <a:spcPts val="1867"/>
              </a:lnSpc>
              <a:defRPr/>
            </a:pPr>
            <a:r>
              <a:rPr lang="en-US" sz="2000" b="1" dirty="0">
                <a:solidFill>
                  <a:srgbClr val="0070C0"/>
                </a:solidFill>
                <a:latin typeface="Calibri"/>
              </a:rPr>
              <a:t>on the $594k and not the $4.3M?</a:t>
            </a:r>
          </a:p>
        </p:txBody>
      </p:sp>
      <p:sp>
        <p:nvSpPr>
          <p:cNvPr id="8" name="TextBox 7"/>
          <p:cNvSpPr txBox="1"/>
          <p:nvPr/>
        </p:nvSpPr>
        <p:spPr>
          <a:xfrm>
            <a:off x="3356727" y="2427775"/>
            <a:ext cx="5279432" cy="604584"/>
          </a:xfrm>
          <a:prstGeom prst="rect">
            <a:avLst/>
          </a:prstGeom>
          <a:solidFill>
            <a:schemeClr val="accent2">
              <a:lumMod val="20000"/>
              <a:lumOff val="80000"/>
            </a:schemeClr>
          </a:solidFill>
        </p:spPr>
        <p:txBody>
          <a:bodyPr wrap="square" lIns="109405" tIns="54703" rIns="109405" bIns="54703">
            <a:spAutoFit/>
          </a:bodyPr>
          <a:lstStyle/>
          <a:p>
            <a:pPr algn="ctr" defTabSz="1219110">
              <a:lnSpc>
                <a:spcPts val="1867"/>
              </a:lnSpc>
              <a:defRPr/>
            </a:pPr>
            <a:r>
              <a:rPr lang="en-US" sz="2000" b="1" dirty="0">
                <a:solidFill>
                  <a:srgbClr val="0070C0"/>
                </a:solidFill>
                <a:latin typeface="Calibri"/>
              </a:rPr>
              <a:t>Maximum Funded Life Insurance may be</a:t>
            </a:r>
          </a:p>
          <a:p>
            <a:pPr algn="ctr" defTabSz="1219110">
              <a:lnSpc>
                <a:spcPts val="1867"/>
              </a:lnSpc>
              <a:defRPr/>
            </a:pPr>
            <a:r>
              <a:rPr lang="en-US" sz="2000" b="1" dirty="0">
                <a:solidFill>
                  <a:srgbClr val="0070C0"/>
                </a:solidFill>
                <a:latin typeface="Calibri"/>
              </a:rPr>
              <a:t>the only way to achieve these results!</a:t>
            </a:r>
          </a:p>
        </p:txBody>
      </p:sp>
      <p:sp>
        <p:nvSpPr>
          <p:cNvPr id="10" name="Oval 9"/>
          <p:cNvSpPr/>
          <p:nvPr/>
        </p:nvSpPr>
        <p:spPr>
          <a:xfrm>
            <a:off x="3201960" y="4309450"/>
            <a:ext cx="1849116" cy="631627"/>
          </a:xfrm>
          <a:prstGeom prst="ellipse">
            <a:avLst/>
          </a:prstGeom>
          <a:noFill/>
          <a:ln w="57150" cap="flat" cmpd="sng" algn="ctr">
            <a:solidFill>
              <a:srgbClr val="C00000"/>
            </a:solidFill>
            <a:prstDash val="solid"/>
            <a:miter lim="800000"/>
          </a:ln>
          <a:effectLst/>
        </p:spPr>
        <p:txBody>
          <a:bodyPr lIns="121915" tIns="60957" rIns="121915" bIns="60957" rtlCol="0" anchor="ctr"/>
          <a:lstStyle/>
          <a:p>
            <a:pPr algn="ctr" defTabSz="1219110"/>
            <a:endParaRPr lang="en-US" sz="2400" kern="0">
              <a:solidFill>
                <a:prstClr val="white"/>
              </a:solidFill>
              <a:latin typeface="Calibri"/>
            </a:endParaRPr>
          </a:p>
        </p:txBody>
      </p:sp>
      <p:sp>
        <p:nvSpPr>
          <p:cNvPr id="11" name="TextBox 4"/>
          <p:cNvSpPr txBox="1">
            <a:spLocks noChangeArrowheads="1"/>
          </p:cNvSpPr>
          <p:nvPr/>
        </p:nvSpPr>
        <p:spPr bwMode="auto">
          <a:xfrm>
            <a:off x="3058035" y="5858965"/>
            <a:ext cx="6890148" cy="562008"/>
          </a:xfrm>
          <a:prstGeom prst="rect">
            <a:avLst/>
          </a:prstGeom>
          <a:noFill/>
          <a:ln w="9525">
            <a:noFill/>
            <a:miter lim="800000"/>
            <a:headEnd/>
            <a:tailEnd/>
          </a:ln>
        </p:spPr>
        <p:txBody>
          <a:bodyPr wrap="square" lIns="109405" tIns="54703" rIns="109405" bIns="54703">
            <a:spAutoFit/>
          </a:bodyPr>
          <a:lstStyle/>
          <a:p>
            <a:pPr algn="ctr" defTabSz="1219110"/>
            <a:r>
              <a:rPr lang="en-US" sz="1467" dirty="0">
                <a:solidFill>
                  <a:srgbClr val="0070C0"/>
                </a:solidFill>
                <a:latin typeface="Calibri"/>
              </a:rPr>
              <a:t>Assumptions: Max Accumulator+ IUL. $22,000 annual contribution for 27 years.</a:t>
            </a:r>
          </a:p>
          <a:p>
            <a:pPr algn="ctr" defTabSz="1219110"/>
            <a:r>
              <a:rPr lang="en-US" sz="1467" dirty="0">
                <a:solidFill>
                  <a:srgbClr val="0070C0"/>
                </a:solidFill>
                <a:latin typeface="Calibri"/>
              </a:rPr>
              <a:t>$172,800 distributions for next 25 years. 7.44% projected rate</a:t>
            </a:r>
          </a:p>
        </p:txBody>
      </p:sp>
      <p:sp>
        <p:nvSpPr>
          <p:cNvPr id="9" name="Text Placeholder 8"/>
          <p:cNvSpPr>
            <a:spLocks noGrp="1"/>
          </p:cNvSpPr>
          <p:nvPr>
            <p:ph type="body" sz="quarter" idx="13"/>
          </p:nvPr>
        </p:nvSpPr>
        <p:spPr>
          <a:xfrm>
            <a:off x="1940654" y="6328816"/>
            <a:ext cx="7659201" cy="492125"/>
          </a:xfrm>
        </p:spPr>
        <p:txBody>
          <a:bodyPr>
            <a:normAutofit/>
          </a:bodyPr>
          <a:lstStyle/>
          <a:p>
            <a:pPr algn="ctr"/>
            <a:r>
              <a:rPr lang="en-US" sz="1067" dirty="0">
                <a:latin typeface="Calibri" panose="020F0502020204030204" pitchFamily="34" charset="0"/>
                <a:cs typeface="Calibri" panose="020F0502020204030204" pitchFamily="34" charset="0"/>
              </a:rPr>
              <a:t>This is not an actual case. This hypothetical example is for illustrative purposes only. Rates as of July 2, 2018.</a:t>
            </a:r>
          </a:p>
        </p:txBody>
      </p:sp>
      <p:pic>
        <p:nvPicPr>
          <p:cNvPr id="12" name="Picture 11">
            <a:extLst>
              <a:ext uri="{FF2B5EF4-FFF2-40B4-BE49-F238E27FC236}">
                <a16:creationId xmlns:a16="http://schemas.microsoft.com/office/drawing/2014/main" id="{5B5D383C-E06B-4EC5-94BD-20F6683661A4}"/>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40392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grpId="1" nodeType="clickEffect">
                                  <p:stCondLst>
                                    <p:cond delay="0"/>
                                  </p:stCondLst>
                                  <p:childTnLst>
                                    <p:animMotion origin="layout" path="M -1.45833E-6 4.44444E-6 L 0.23919 -0.12524 " pathEditMode="relative" rAng="0" ptsTypes="AA">
                                      <p:cBhvr>
                                        <p:cTn id="11" dur="2000" fill="hold"/>
                                        <p:tgtEl>
                                          <p:spTgt spid="10"/>
                                        </p:tgtEl>
                                        <p:attrNameLst>
                                          <p:attrName>ppt_x</p:attrName>
                                          <p:attrName>ppt_y</p:attrName>
                                        </p:attrNameLst>
                                      </p:cBhvr>
                                      <p:rCtr x="11953" y="-6273"/>
                                    </p:animMotion>
                                  </p:childTnLst>
                                </p:cTn>
                              </p:par>
                            </p:childTnLst>
                          </p:cTn>
                        </p:par>
                      </p:childTnLst>
                    </p:cTn>
                  </p:par>
                  <p:par>
                    <p:cTn id="12" fill="hold">
                      <p:stCondLst>
                        <p:cond delay="indefinite"/>
                      </p:stCondLst>
                      <p:childTnLst>
                        <p:par>
                          <p:cTn id="13" fill="hold">
                            <p:stCondLst>
                              <p:cond delay="0"/>
                            </p:stCondLst>
                            <p:childTnLst>
                              <p:par>
                                <p:cTn id="14" presetID="56" presetClass="path" presetSubtype="0" accel="50000" decel="50000" fill="hold" grpId="2" nodeType="clickEffect">
                                  <p:stCondLst>
                                    <p:cond delay="0"/>
                                  </p:stCondLst>
                                  <p:childTnLst>
                                    <p:animMotion origin="layout" path="M 0.23919 -0.12524 L 0.47331 -0.42593 " pathEditMode="relative" rAng="0" ptsTypes="AA">
                                      <p:cBhvr>
                                        <p:cTn id="15" dur="2000" fill="hold"/>
                                        <p:tgtEl>
                                          <p:spTgt spid="10"/>
                                        </p:tgtEl>
                                        <p:attrNameLst>
                                          <p:attrName>ppt_x</p:attrName>
                                          <p:attrName>ppt_y</p:attrName>
                                        </p:attrNameLst>
                                      </p:cBhvr>
                                      <p:rCtr x="11706" y="-15046"/>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3"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10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1000"/>
                                        <p:tgtEl>
                                          <p:spTgt spid="7">
                                            <p:txEl>
                                              <p:pRg st="0" end="0"/>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10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7">
                                            <p:txEl>
                                              <p:pRg st="0" end="0"/>
                                            </p:txEl>
                                          </p:spTgt>
                                        </p:tgtEl>
                                      </p:cBhvr>
                                    </p:animEffect>
                                    <p:set>
                                      <p:cBhvr>
                                        <p:cTn id="35" dur="1" fill="hold">
                                          <p:stCondLst>
                                            <p:cond delay="499"/>
                                          </p:stCondLst>
                                        </p:cTn>
                                        <p:tgtEl>
                                          <p:spTgt spid="7">
                                            <p:txEl>
                                              <p:pRg st="0" end="0"/>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xEl>
                                              <p:pRg st="1" end="1"/>
                                            </p:txEl>
                                          </p:spTgt>
                                        </p:tgtEl>
                                      </p:cBhvr>
                                    </p:animEffect>
                                    <p:set>
                                      <p:cBhvr>
                                        <p:cTn id="38" dur="1" fill="hold">
                                          <p:stCondLst>
                                            <p:cond delay="499"/>
                                          </p:stCondLst>
                                        </p:cTn>
                                        <p:tgtEl>
                                          <p:spTgt spid="7">
                                            <p:txEl>
                                              <p:pRg st="1" end="1"/>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bg/>
                                          </p:spTgt>
                                        </p:tgtEl>
                                      </p:cBhvr>
                                    </p:animEffect>
                                    <p:set>
                                      <p:cBhvr>
                                        <p:cTn id="41" dur="1" fill="hold">
                                          <p:stCondLst>
                                            <p:cond delay="499"/>
                                          </p:stCondLst>
                                        </p:cTn>
                                        <p:tgtEl>
                                          <p:spTgt spid="7">
                                            <p:bg/>
                                          </p:spTgt>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
                                            <p:bg/>
                                          </p:spTgt>
                                        </p:tgtEl>
                                        <p:attrNameLst>
                                          <p:attrName>style.visibility</p:attrName>
                                        </p:attrNameLst>
                                      </p:cBhvr>
                                      <p:to>
                                        <p:strVal val="visible"/>
                                      </p:to>
                                    </p:set>
                                    <p:animEffect transition="in" filter="wipe(left)">
                                      <p:cBhvr>
                                        <p:cTn id="45" dur="1000"/>
                                        <p:tgtEl>
                                          <p:spTgt spid="8">
                                            <p:bg/>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wipe(left)">
                                      <p:cBhvr>
                                        <p:cTn id="48" dur="1000"/>
                                        <p:tgtEl>
                                          <p:spTgt spid="8">
                                            <p:txEl>
                                              <p:pRg st="0" end="0"/>
                                            </p:tx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wipe(left)">
                                      <p:cBhvr>
                                        <p:cTn id="52"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7" grpId="1" build="allAtOnce" animBg="1"/>
      <p:bldP spid="8" grpId="0" uiExpand="1" build="p" animBg="1"/>
      <p:bldP spid="10" grpId="0" animBg="1"/>
      <p:bldP spid="10" grpId="1" animBg="1"/>
      <p:bldP spid="10" grpId="2" animBg="1"/>
      <p:bldP spid="10" grpId="3"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819776"/>
            <a:ext cx="10206932" cy="408517"/>
          </a:xfrm>
        </p:spPr>
        <p:txBody>
          <a:bodyPr>
            <a:noAutofit/>
          </a:bodyPr>
          <a:lstStyle/>
          <a:p>
            <a:pPr algn="ctr"/>
            <a:r>
              <a:rPr lang="en-US" sz="4267" dirty="0">
                <a:solidFill>
                  <a:srgbClr val="0073AE"/>
                </a:solidFill>
              </a:rPr>
              <a:t>Case Study:  Tony</a:t>
            </a:r>
            <a:endParaRPr lang="en-US" sz="3733" dirty="0"/>
          </a:p>
        </p:txBody>
      </p:sp>
      <p:graphicFrame>
        <p:nvGraphicFramePr>
          <p:cNvPr id="5" name="Chart 4"/>
          <p:cNvGraphicFramePr/>
          <p:nvPr>
            <p:extLst>
              <p:ext uri="{D42A27DB-BD31-4B8C-83A1-F6EECF244321}">
                <p14:modId xmlns:p14="http://schemas.microsoft.com/office/powerpoint/2010/main" val="3167429442"/>
              </p:ext>
            </p:extLst>
          </p:nvPr>
        </p:nvGraphicFramePr>
        <p:xfrm>
          <a:off x="1200149" y="1228292"/>
          <a:ext cx="10627675" cy="485098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4"/>
          <p:cNvSpPr txBox="1">
            <a:spLocks noChangeArrowheads="1"/>
          </p:cNvSpPr>
          <p:nvPr/>
        </p:nvSpPr>
        <p:spPr bwMode="auto">
          <a:xfrm>
            <a:off x="3058035" y="5858965"/>
            <a:ext cx="6890148" cy="562008"/>
          </a:xfrm>
          <a:prstGeom prst="rect">
            <a:avLst/>
          </a:prstGeom>
          <a:noFill/>
          <a:ln w="9525">
            <a:noFill/>
            <a:miter lim="800000"/>
            <a:headEnd/>
            <a:tailEnd/>
          </a:ln>
        </p:spPr>
        <p:txBody>
          <a:bodyPr wrap="square" lIns="109405" tIns="54703" rIns="109405" bIns="54703">
            <a:spAutoFit/>
          </a:bodyPr>
          <a:lstStyle/>
          <a:p>
            <a:pPr algn="ctr" defTabSz="1219110"/>
            <a:r>
              <a:rPr lang="en-US" sz="1467" dirty="0">
                <a:solidFill>
                  <a:srgbClr val="0070C0"/>
                </a:solidFill>
                <a:latin typeface="Calibri"/>
              </a:rPr>
              <a:t>Assumptions: Max Accumulator+ IUL. $22,000 annual contribution for 27 years.</a:t>
            </a:r>
          </a:p>
          <a:p>
            <a:pPr algn="ctr" defTabSz="1219110"/>
            <a:r>
              <a:rPr lang="en-US" sz="1467" dirty="0">
                <a:solidFill>
                  <a:srgbClr val="0070C0"/>
                </a:solidFill>
                <a:latin typeface="Calibri"/>
              </a:rPr>
              <a:t>$172,800 distributions for next 25 years. 7.44% projected rate</a:t>
            </a:r>
          </a:p>
        </p:txBody>
      </p:sp>
      <p:sp>
        <p:nvSpPr>
          <p:cNvPr id="12" name="Explosion 1 11"/>
          <p:cNvSpPr/>
          <p:nvPr/>
        </p:nvSpPr>
        <p:spPr>
          <a:xfrm rot="20842771">
            <a:off x="2740391" y="656287"/>
            <a:ext cx="7812953" cy="4877923"/>
          </a:xfrm>
          <a:prstGeom prst="irregularSeal1">
            <a:avLst/>
          </a:prstGeom>
          <a:solidFill>
            <a:srgbClr val="5B9BD5"/>
          </a:solidFill>
          <a:ln w="12700" cap="flat" cmpd="sng" algn="ctr">
            <a:solidFill>
              <a:srgbClr val="5B9BD5">
                <a:shade val="50000"/>
              </a:srgbClr>
            </a:solidFill>
            <a:prstDash val="solid"/>
            <a:miter lim="800000"/>
          </a:ln>
          <a:effectLst/>
        </p:spPr>
        <p:txBody>
          <a:bodyPr lIns="121915" tIns="60957" rIns="121915" bIns="60957" rtlCol="0" anchor="ctr"/>
          <a:lstStyle/>
          <a:p>
            <a:pPr algn="ctr" defTabSz="1219110"/>
            <a:r>
              <a:rPr lang="en-US" sz="3200" b="1" kern="0" dirty="0">
                <a:solidFill>
                  <a:srgbClr val="FFFFFF"/>
                </a:solidFill>
                <a:latin typeface="Calibri"/>
              </a:rPr>
              <a:t>Includes $580k of AAS:</a:t>
            </a:r>
          </a:p>
          <a:p>
            <a:pPr algn="ctr" defTabSz="1219110"/>
            <a:r>
              <a:rPr lang="en-US" sz="3200" b="1" kern="0" dirty="0">
                <a:solidFill>
                  <a:srgbClr val="FFFFFF"/>
                </a:solidFill>
                <a:latin typeface="Calibri"/>
              </a:rPr>
              <a:t>Indemnity-based Chronic Illness up to $46k per month</a:t>
            </a:r>
          </a:p>
        </p:txBody>
      </p:sp>
      <p:sp>
        <p:nvSpPr>
          <p:cNvPr id="7" name="Text Placeholder 8"/>
          <p:cNvSpPr>
            <a:spLocks noGrp="1"/>
          </p:cNvSpPr>
          <p:nvPr>
            <p:ph type="body" sz="quarter" idx="13"/>
          </p:nvPr>
        </p:nvSpPr>
        <p:spPr>
          <a:xfrm>
            <a:off x="1940654" y="6328816"/>
            <a:ext cx="7659201" cy="492125"/>
          </a:xfrm>
        </p:spPr>
        <p:txBody>
          <a:bodyPr>
            <a:normAutofit/>
          </a:bodyPr>
          <a:lstStyle/>
          <a:p>
            <a:pPr algn="ctr"/>
            <a:r>
              <a:rPr lang="en-US" sz="1067" dirty="0">
                <a:latin typeface="Calibri" panose="020F0502020204030204" pitchFamily="34" charset="0"/>
                <a:cs typeface="Calibri" panose="020F0502020204030204" pitchFamily="34" charset="0"/>
              </a:rPr>
              <a:t>This is not an actual case. This hypothetical example is for illustrative purposes only. Rates as of July 2, 2018.</a:t>
            </a:r>
          </a:p>
        </p:txBody>
      </p:sp>
      <p:pic>
        <p:nvPicPr>
          <p:cNvPr id="8" name="Picture 7">
            <a:extLst>
              <a:ext uri="{FF2B5EF4-FFF2-40B4-BE49-F238E27FC236}">
                <a16:creationId xmlns:a16="http://schemas.microsoft.com/office/drawing/2014/main" id="{E3F8A36C-C769-43CC-A279-92A73D38CEE3}"/>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68253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250" fill="hold"/>
                                        <p:tgtEl>
                                          <p:spTgt spid="12"/>
                                        </p:tgtEl>
                                        <p:attrNameLst>
                                          <p:attrName>ppt_w</p:attrName>
                                        </p:attrNameLst>
                                      </p:cBhvr>
                                      <p:tavLst>
                                        <p:tav tm="0">
                                          <p:val>
                                            <p:fltVal val="0"/>
                                          </p:val>
                                        </p:tav>
                                        <p:tav tm="100000">
                                          <p:val>
                                            <p:strVal val="#ppt_w"/>
                                          </p:val>
                                        </p:tav>
                                      </p:tavLst>
                                    </p:anim>
                                    <p:anim calcmode="lin" valueType="num">
                                      <p:cBhvr>
                                        <p:cTn id="8" dur="1250" fill="hold"/>
                                        <p:tgtEl>
                                          <p:spTgt spid="12"/>
                                        </p:tgtEl>
                                        <p:attrNameLst>
                                          <p:attrName>ppt_h</p:attrName>
                                        </p:attrNameLst>
                                      </p:cBhvr>
                                      <p:tavLst>
                                        <p:tav tm="0">
                                          <p:val>
                                            <p:fltVal val="0"/>
                                          </p:val>
                                        </p:tav>
                                        <p:tav tm="100000">
                                          <p:val>
                                            <p:strVal val="#ppt_h"/>
                                          </p:val>
                                        </p:tav>
                                      </p:tavLst>
                                    </p:anim>
                                    <p:animEffect transition="in" filter="fade">
                                      <p:cBhvr>
                                        <p:cTn id="9"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819776"/>
            <a:ext cx="10206932" cy="408517"/>
          </a:xfrm>
        </p:spPr>
        <p:txBody>
          <a:bodyPr>
            <a:noAutofit/>
          </a:bodyPr>
          <a:lstStyle/>
          <a:p>
            <a:pPr algn="ctr"/>
            <a:r>
              <a:rPr lang="en-US" sz="4267" dirty="0">
                <a:solidFill>
                  <a:srgbClr val="0073AE"/>
                </a:solidFill>
              </a:rPr>
              <a:t>Target Audiences</a:t>
            </a:r>
            <a:endParaRPr lang="en-US" sz="3733" dirty="0"/>
          </a:p>
        </p:txBody>
      </p:sp>
      <p:sp>
        <p:nvSpPr>
          <p:cNvPr id="5" name="Content Placeholder 2"/>
          <p:cNvSpPr txBox="1">
            <a:spLocks/>
          </p:cNvSpPr>
          <p:nvPr/>
        </p:nvSpPr>
        <p:spPr bwMode="auto">
          <a:xfrm>
            <a:off x="1447418" y="1683775"/>
            <a:ext cx="3635241" cy="385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164109"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10260" indent="-410260" defTabSz="1219110">
              <a:spcBef>
                <a:spcPts val="2153"/>
              </a:spcBef>
              <a:defRPr/>
            </a:pPr>
            <a:r>
              <a:rPr lang="en-US" sz="3733">
                <a:solidFill>
                  <a:srgbClr val="0070C0"/>
                </a:solidFill>
                <a:latin typeface="Calibri"/>
              </a:rPr>
              <a:t>Doctors</a:t>
            </a:r>
          </a:p>
          <a:p>
            <a:pPr marL="410260" indent="-410260" defTabSz="1219110">
              <a:spcBef>
                <a:spcPts val="2153"/>
              </a:spcBef>
              <a:defRPr/>
            </a:pPr>
            <a:r>
              <a:rPr lang="en-US" sz="3733">
                <a:solidFill>
                  <a:srgbClr val="0070C0"/>
                </a:solidFill>
                <a:latin typeface="Calibri"/>
              </a:rPr>
              <a:t>Dentists</a:t>
            </a:r>
          </a:p>
          <a:p>
            <a:pPr marL="410260" indent="-410260" defTabSz="1219110">
              <a:spcBef>
                <a:spcPts val="2153"/>
              </a:spcBef>
              <a:defRPr/>
            </a:pPr>
            <a:r>
              <a:rPr lang="en-US" sz="3733">
                <a:solidFill>
                  <a:srgbClr val="0070C0"/>
                </a:solidFill>
                <a:latin typeface="Calibri"/>
              </a:rPr>
              <a:t>Attorneys</a:t>
            </a:r>
          </a:p>
          <a:p>
            <a:pPr marL="410260" indent="-410260" defTabSz="1219110">
              <a:spcBef>
                <a:spcPts val="2153"/>
              </a:spcBef>
              <a:defRPr/>
            </a:pPr>
            <a:r>
              <a:rPr lang="en-US" sz="3733">
                <a:solidFill>
                  <a:srgbClr val="0070C0"/>
                </a:solidFill>
                <a:latin typeface="Calibri"/>
              </a:rPr>
              <a:t>CPAs</a:t>
            </a:r>
          </a:p>
          <a:p>
            <a:pPr marL="410260" indent="-410260" defTabSz="1219110">
              <a:spcBef>
                <a:spcPts val="2153"/>
              </a:spcBef>
              <a:defRPr/>
            </a:pPr>
            <a:r>
              <a:rPr lang="en-US" sz="3733">
                <a:solidFill>
                  <a:srgbClr val="0070C0"/>
                </a:solidFill>
                <a:latin typeface="Calibri"/>
              </a:rPr>
              <a:t>Chiropractors</a:t>
            </a:r>
            <a:endParaRPr lang="en-US" sz="3733" dirty="0">
              <a:solidFill>
                <a:srgbClr val="0070C0"/>
              </a:solidFill>
              <a:latin typeface="Calibri"/>
            </a:endParaRPr>
          </a:p>
        </p:txBody>
      </p:sp>
      <p:sp>
        <p:nvSpPr>
          <p:cNvPr id="7" name="Content Placeholder 2"/>
          <p:cNvSpPr txBox="1">
            <a:spLocks/>
          </p:cNvSpPr>
          <p:nvPr/>
        </p:nvSpPr>
        <p:spPr bwMode="auto">
          <a:xfrm>
            <a:off x="5559308" y="1697785"/>
            <a:ext cx="6084941" cy="385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164109"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10260" indent="-410260">
              <a:spcBef>
                <a:spcPts val="2153"/>
              </a:spcBef>
              <a:defRPr/>
            </a:pPr>
            <a:r>
              <a:rPr lang="en-US" sz="3733" dirty="0">
                <a:solidFill>
                  <a:srgbClr val="0070C0"/>
                </a:solidFill>
                <a:latin typeface="Calibri"/>
              </a:rPr>
              <a:t>Veterinarians</a:t>
            </a:r>
          </a:p>
          <a:p>
            <a:pPr marL="410260" indent="-410260">
              <a:spcBef>
                <a:spcPts val="2153"/>
              </a:spcBef>
              <a:defRPr/>
            </a:pPr>
            <a:r>
              <a:rPr lang="en-US" sz="3733" dirty="0">
                <a:solidFill>
                  <a:srgbClr val="0070C0"/>
                </a:solidFill>
                <a:latin typeface="Calibri"/>
              </a:rPr>
              <a:t>Funeral Home Directors</a:t>
            </a:r>
          </a:p>
          <a:p>
            <a:pPr marL="410260" indent="-410260">
              <a:spcBef>
                <a:spcPts val="2153"/>
              </a:spcBef>
              <a:defRPr/>
            </a:pPr>
            <a:r>
              <a:rPr lang="en-US" sz="3733" dirty="0">
                <a:solidFill>
                  <a:srgbClr val="0070C0"/>
                </a:solidFill>
                <a:latin typeface="Calibri"/>
              </a:rPr>
              <a:t>Successful business owners</a:t>
            </a:r>
          </a:p>
          <a:p>
            <a:pPr marL="410260" indent="-410260">
              <a:spcBef>
                <a:spcPts val="2153"/>
              </a:spcBef>
              <a:defRPr/>
            </a:pPr>
            <a:r>
              <a:rPr lang="en-US" sz="3733" dirty="0">
                <a:solidFill>
                  <a:srgbClr val="0070C0"/>
                </a:solidFill>
                <a:latin typeface="Calibri"/>
              </a:rPr>
              <a:t>High-income executives</a:t>
            </a:r>
          </a:p>
          <a:p>
            <a:pPr marL="410260" indent="-410260">
              <a:spcBef>
                <a:spcPts val="2153"/>
              </a:spcBef>
              <a:defRPr/>
            </a:pPr>
            <a:r>
              <a:rPr lang="en-US" sz="3733" dirty="0">
                <a:solidFill>
                  <a:srgbClr val="0070C0"/>
                </a:solidFill>
                <a:latin typeface="Calibri"/>
              </a:rPr>
              <a:t>At-home spouses</a:t>
            </a:r>
          </a:p>
        </p:txBody>
      </p:sp>
      <p:sp>
        <p:nvSpPr>
          <p:cNvPr id="8" name="Slide Number Placeholder 5"/>
          <p:cNvSpPr txBox="1">
            <a:spLocks/>
          </p:cNvSpPr>
          <p:nvPr/>
        </p:nvSpPr>
        <p:spPr>
          <a:xfrm>
            <a:off x="11525886" y="6514839"/>
            <a:ext cx="395181" cy="143629"/>
          </a:xfrm>
          <a:prstGeom prst="rect">
            <a:avLst/>
          </a:prstGeom>
        </p:spPr>
        <p:txBody>
          <a:bodyPr/>
          <a:lst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a:lstStyle>
          <a:p>
            <a:fld id="{7505E45A-03BB-464B-8278-1A9522AE72B1}" type="slidenum">
              <a:rPr lang="en-US" sz="933">
                <a:latin typeface="Calibri" panose="020F0502020204030204" pitchFamily="34" charset="0"/>
                <a:cs typeface="Calibri" panose="020F0502020204030204" pitchFamily="34" charset="0"/>
              </a:rPr>
              <a:pPr/>
              <a:t>32</a:t>
            </a:fld>
            <a:endParaRPr lang="en-US" sz="933"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8B3D44D-6E8D-4B40-A843-AACA90A8D79F}"/>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3332639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2250"/>
                            </p:stCondLst>
                            <p:childTnLst>
                              <p:par>
                                <p:cTn id="13" presetID="22" presetClass="entr" presetSubtype="8"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3250"/>
                            </p:stCondLst>
                            <p:childTnLst>
                              <p:par>
                                <p:cTn id="17" presetID="22" presetClass="entr" presetSubtype="8" fill="hold" grpId="0"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500"/>
                                        <p:tgtEl>
                                          <p:spTgt spid="5">
                                            <p:txEl>
                                              <p:pRg st="4" end="4"/>
                                            </p:txEl>
                                          </p:spTgt>
                                        </p:tgtEl>
                                      </p:cBhvr>
                                    </p:animEffect>
                                  </p:childTnLst>
                                </p:cTn>
                              </p:par>
                            </p:childTnLst>
                          </p:cTn>
                        </p:par>
                        <p:par>
                          <p:cTn id="25" fill="hold">
                            <p:stCondLst>
                              <p:cond delay="500"/>
                            </p:stCondLst>
                            <p:childTnLst>
                              <p:par>
                                <p:cTn id="26" presetID="22" presetClass="entr" presetSubtype="8" fill="hold" grpId="0" nodeType="afterEffect">
                                  <p:stCondLst>
                                    <p:cond delay="75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75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left)">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left)">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503108"/>
            <a:ext cx="10206932" cy="408517"/>
          </a:xfrm>
        </p:spPr>
        <p:txBody>
          <a:bodyPr>
            <a:noAutofit/>
          </a:bodyPr>
          <a:lstStyle/>
          <a:p>
            <a:pPr algn="ctr"/>
            <a:r>
              <a:rPr lang="en-US" sz="4267" dirty="0">
                <a:solidFill>
                  <a:srgbClr val="0073AE"/>
                </a:solidFill>
              </a:rPr>
              <a:t>Let’s Talk About “Retirement Income”</a:t>
            </a:r>
            <a:endParaRPr lang="en-US" sz="3733"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565" y="1257030"/>
            <a:ext cx="8444879" cy="4929087"/>
          </a:xfrm>
          <a:prstGeom prst="rect">
            <a:avLst/>
          </a:prstGeom>
        </p:spPr>
      </p:pic>
      <p:sp>
        <p:nvSpPr>
          <p:cNvPr id="6" name="Text Placeholder 8"/>
          <p:cNvSpPr>
            <a:spLocks noGrp="1"/>
          </p:cNvSpPr>
          <p:nvPr>
            <p:ph type="body" sz="quarter" idx="13"/>
          </p:nvPr>
        </p:nvSpPr>
        <p:spPr>
          <a:xfrm>
            <a:off x="2428875" y="6285459"/>
            <a:ext cx="7620000" cy="492125"/>
          </a:xfrm>
        </p:spPr>
        <p:txBody>
          <a:bodyPr>
            <a:normAutofit fontScale="92500"/>
          </a:bodyPr>
          <a:lstStyle/>
          <a:p>
            <a:pPr algn="ctr"/>
            <a:r>
              <a:rPr lang="en-US" sz="1067" dirty="0"/>
              <a:t>Not an actual case, and is a hypothetical representation for illustrative purposes only.</a:t>
            </a:r>
            <a:br>
              <a:rPr lang="en-US" sz="1067" dirty="0"/>
            </a:br>
            <a:r>
              <a:rPr lang="en-US" sz="1067" dirty="0"/>
              <a:t>The annual values presented above are based on the values of the S&amp;P 500 without dividends at the end of that year. </a:t>
            </a:r>
            <a:r>
              <a:rPr lang="en-US" sz="1067" dirty="0">
                <a:latin typeface="Calibri" panose="020F0502020204030204" pitchFamily="34" charset="0"/>
                <a:cs typeface="Calibri" panose="020F0502020204030204" pitchFamily="34" charset="0"/>
              </a:rPr>
              <a:t>Rates as of July 2, 2018</a:t>
            </a:r>
          </a:p>
        </p:txBody>
      </p:sp>
      <p:pic>
        <p:nvPicPr>
          <p:cNvPr id="7" name="Picture 6">
            <a:extLst>
              <a:ext uri="{FF2B5EF4-FFF2-40B4-BE49-F238E27FC236}">
                <a16:creationId xmlns:a16="http://schemas.microsoft.com/office/drawing/2014/main" id="{9C4CDDC9-F0DD-426C-9B39-B2DFA655D8A1}"/>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6436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503108"/>
            <a:ext cx="10206932" cy="408517"/>
          </a:xfrm>
        </p:spPr>
        <p:txBody>
          <a:bodyPr>
            <a:noAutofit/>
          </a:bodyPr>
          <a:lstStyle/>
          <a:p>
            <a:pPr algn="ctr"/>
            <a:r>
              <a:rPr lang="en-US" sz="4267" dirty="0">
                <a:solidFill>
                  <a:srgbClr val="0073AE"/>
                </a:solidFill>
              </a:rPr>
              <a:t>Let’s Talk About “Retirement Income”</a:t>
            </a:r>
            <a:endParaRPr lang="en-US" sz="3733"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83" y="1692538"/>
            <a:ext cx="11534375" cy="4466791"/>
          </a:xfrm>
          <a:prstGeom prst="rect">
            <a:avLst/>
          </a:prstGeom>
        </p:spPr>
      </p:pic>
      <p:sp>
        <p:nvSpPr>
          <p:cNvPr id="7" name="Rectangle 6"/>
          <p:cNvSpPr/>
          <p:nvPr/>
        </p:nvSpPr>
        <p:spPr>
          <a:xfrm>
            <a:off x="5986533" y="1671517"/>
            <a:ext cx="6205467" cy="4487811"/>
          </a:xfrm>
          <a:prstGeom prst="rect">
            <a:avLst/>
          </a:prstGeom>
          <a:solidFill>
            <a:sysClr val="window" lastClr="FFFFFF"/>
          </a:solidFill>
          <a:ln w="12700" cap="flat" cmpd="sng" algn="ctr">
            <a:noFill/>
            <a:prstDash val="solid"/>
            <a:miter lim="800000"/>
          </a:ln>
          <a:effectLst/>
        </p:spPr>
        <p:txBody>
          <a:bodyPr lIns="121915" tIns="60957" rIns="121915" bIns="60957" rtlCol="0" anchor="ctr"/>
          <a:lstStyle/>
          <a:p>
            <a:pPr algn="ctr" defTabSz="1219110"/>
            <a:endParaRPr lang="en-US" sz="2400" kern="0">
              <a:solidFill>
                <a:prstClr val="white"/>
              </a:solidFill>
              <a:latin typeface="Calibri"/>
            </a:endParaRPr>
          </a:p>
        </p:txBody>
      </p:sp>
      <p:sp>
        <p:nvSpPr>
          <p:cNvPr id="8" name="Rounded Rectangle 7"/>
          <p:cNvSpPr/>
          <p:nvPr/>
        </p:nvSpPr>
        <p:spPr>
          <a:xfrm>
            <a:off x="643782" y="2515392"/>
            <a:ext cx="1034601" cy="410389"/>
          </a:xfrm>
          <a:prstGeom prst="roundRect">
            <a:avLst/>
          </a:prstGeom>
          <a:noFill/>
          <a:ln w="57150" cap="flat" cmpd="sng" algn="ctr">
            <a:solidFill>
              <a:srgbClr val="FF0000"/>
            </a:solidFill>
            <a:prstDash val="solid"/>
            <a:miter lim="800000"/>
          </a:ln>
          <a:effectLst/>
        </p:spPr>
        <p:txBody>
          <a:bodyPr lIns="121915" tIns="60957" rIns="121915" bIns="60957" rtlCol="0" anchor="ctr"/>
          <a:lstStyle/>
          <a:p>
            <a:pPr algn="ctr" defTabSz="1219110"/>
            <a:endParaRPr lang="en-US" sz="2400" kern="0">
              <a:solidFill>
                <a:prstClr val="white"/>
              </a:solidFill>
              <a:latin typeface="Calibri"/>
            </a:endParaRPr>
          </a:p>
        </p:txBody>
      </p:sp>
      <p:sp>
        <p:nvSpPr>
          <p:cNvPr id="10" name="Left-Right Arrow 9"/>
          <p:cNvSpPr/>
          <p:nvPr/>
        </p:nvSpPr>
        <p:spPr>
          <a:xfrm>
            <a:off x="3152573" y="5511261"/>
            <a:ext cx="1660891" cy="344731"/>
          </a:xfrm>
          <a:prstGeom prst="leftRightArrow">
            <a:avLst/>
          </a:prstGeom>
          <a:solidFill>
            <a:srgbClr val="FF0000">
              <a:alpha val="75000"/>
            </a:srgbClr>
          </a:solidFill>
          <a:ln w="12700" cap="flat" cmpd="sng" algn="ctr">
            <a:solidFill>
              <a:srgbClr val="5B9BD5">
                <a:shade val="50000"/>
              </a:srgbClr>
            </a:solidFill>
            <a:prstDash val="solid"/>
            <a:miter lim="800000"/>
          </a:ln>
          <a:effectLst/>
        </p:spPr>
        <p:txBody>
          <a:bodyPr lIns="121915" tIns="60957" rIns="121915" bIns="60957" rtlCol="0" anchor="ctr"/>
          <a:lstStyle/>
          <a:p>
            <a:pPr algn="ctr" defTabSz="1219110"/>
            <a:endParaRPr lang="en-US" sz="2400" kern="0">
              <a:solidFill>
                <a:prstClr val="white"/>
              </a:solidFill>
              <a:latin typeface="Calibri"/>
            </a:endParaRPr>
          </a:p>
        </p:txBody>
      </p:sp>
      <p:sp>
        <p:nvSpPr>
          <p:cNvPr id="11" name="Content Placeholder 2"/>
          <p:cNvSpPr txBox="1">
            <a:spLocks/>
          </p:cNvSpPr>
          <p:nvPr/>
        </p:nvSpPr>
        <p:spPr bwMode="auto">
          <a:xfrm>
            <a:off x="700644" y="910509"/>
            <a:ext cx="10790712" cy="75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10">
              <a:spcBef>
                <a:spcPts val="0"/>
              </a:spcBef>
              <a:buNone/>
              <a:defRPr/>
            </a:pPr>
            <a:r>
              <a:rPr lang="en-US" sz="2400" i="1" dirty="0">
                <a:solidFill>
                  <a:sysClr val="windowText" lastClr="000000">
                    <a:lumMod val="50000"/>
                  </a:sysClr>
                </a:solidFill>
                <a:latin typeface="Calibri"/>
              </a:rPr>
              <a:t>$1M initial balance; $100k annual withdrawals</a:t>
            </a:r>
          </a:p>
        </p:txBody>
      </p:sp>
      <p:sp>
        <p:nvSpPr>
          <p:cNvPr id="9" name="Text Placeholder 8"/>
          <p:cNvSpPr>
            <a:spLocks noGrp="1"/>
          </p:cNvSpPr>
          <p:nvPr>
            <p:ph type="body" sz="quarter" idx="13"/>
          </p:nvPr>
        </p:nvSpPr>
        <p:spPr>
          <a:xfrm>
            <a:off x="1346980" y="6328816"/>
            <a:ext cx="7659201" cy="492125"/>
          </a:xfrm>
        </p:spPr>
        <p:txBody>
          <a:bodyPr/>
          <a:lstStyle/>
          <a:p>
            <a:r>
              <a:rPr lang="en-US" sz="933" dirty="0">
                <a:latin typeface="Calibri" panose="020F0502020204030204" pitchFamily="34" charset="0"/>
                <a:cs typeface="Calibri" panose="020F0502020204030204" pitchFamily="34" charset="0"/>
              </a:rPr>
              <a:t>Rates as of July 2, 2018</a:t>
            </a:r>
          </a:p>
        </p:txBody>
      </p:sp>
      <p:pic>
        <p:nvPicPr>
          <p:cNvPr id="12" name="Picture 11">
            <a:extLst>
              <a:ext uri="{FF2B5EF4-FFF2-40B4-BE49-F238E27FC236}">
                <a16:creationId xmlns:a16="http://schemas.microsoft.com/office/drawing/2014/main" id="{3DE1DC7D-AB30-4087-8201-FB1CDD75640E}"/>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357588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75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par>
                          <p:cTn id="12" fill="hold">
                            <p:stCondLst>
                              <p:cond delay="3000"/>
                            </p:stCondLst>
                            <p:childTnLst>
                              <p:par>
                                <p:cTn id="13" presetID="21" presetClass="entr" presetSubtype="1" fill="hold" grpId="0" nodeType="afterEffect">
                                  <p:stCondLst>
                                    <p:cond delay="75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4" presetClass="path" presetSubtype="0" accel="50000" decel="50000" fill="hold" grpId="1" nodeType="clickEffect">
                                  <p:stCondLst>
                                    <p:cond delay="0"/>
                                  </p:stCondLst>
                                  <p:childTnLst>
                                    <p:animMotion origin="layout" path="M 1.11111E-6 0.0003 L 0.06996 -0.04168 C 0.08472 -0.05126 0.1066 -0.05619 0.12986 -0.05619 C 0.15625 -0.05619 0.17691 -0.05126 0.19184 -0.04168 L 0.26233 0.0003 " pathEditMode="relative" rAng="0" ptsTypes="FffFF">
                                      <p:cBhvr>
                                        <p:cTn id="19" dur="2000" fill="hold"/>
                                        <p:tgtEl>
                                          <p:spTgt spid="8"/>
                                        </p:tgtEl>
                                        <p:attrNameLst>
                                          <p:attrName>ppt_x</p:attrName>
                                          <p:attrName>ppt_y</p:attrName>
                                        </p:attrNameLst>
                                      </p:cBhvr>
                                      <p:rCtr x="13108" y="-2840"/>
                                    </p:animMotion>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2"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16" presetClass="entr" presetSubtype="37" fill="hold" grpId="0" nodeType="after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barn(out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0" grpId="0" animBg="1"/>
      <p:bldP spid="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503108"/>
            <a:ext cx="10206932" cy="408517"/>
          </a:xfrm>
        </p:spPr>
        <p:txBody>
          <a:bodyPr>
            <a:noAutofit/>
          </a:bodyPr>
          <a:lstStyle/>
          <a:p>
            <a:pPr algn="ctr"/>
            <a:r>
              <a:rPr lang="en-US" sz="4267" dirty="0">
                <a:solidFill>
                  <a:srgbClr val="0073AE"/>
                </a:solidFill>
              </a:rPr>
              <a:t>Let’s Talk About “Retirement Income”</a:t>
            </a:r>
            <a:endParaRPr lang="en-US" sz="3733" dirty="0"/>
          </a:p>
        </p:txBody>
      </p:sp>
      <p:sp>
        <p:nvSpPr>
          <p:cNvPr id="5" name="Content Placeholder 2"/>
          <p:cNvSpPr txBox="1">
            <a:spLocks/>
          </p:cNvSpPr>
          <p:nvPr/>
        </p:nvSpPr>
        <p:spPr bwMode="auto">
          <a:xfrm>
            <a:off x="700644" y="910509"/>
            <a:ext cx="10790712" cy="75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10">
              <a:spcBef>
                <a:spcPts val="0"/>
              </a:spcBef>
              <a:buNone/>
              <a:defRPr/>
            </a:pPr>
            <a:r>
              <a:rPr lang="en-US" sz="2400" i="1" dirty="0">
                <a:solidFill>
                  <a:sysClr val="windowText" lastClr="000000">
                    <a:lumMod val="50000"/>
                  </a:sysClr>
                </a:solidFill>
                <a:latin typeface="Calibri"/>
              </a:rPr>
              <a:t>$1M initial balance; $100k annual withdrawals</a:t>
            </a:r>
          </a:p>
          <a:p>
            <a:pPr marL="0" indent="0" algn="ctr" defTabSz="1219110">
              <a:spcBef>
                <a:spcPts val="0"/>
              </a:spcBef>
              <a:buNone/>
              <a:defRPr/>
            </a:pPr>
            <a:r>
              <a:rPr lang="en-US" sz="2400" i="1" dirty="0">
                <a:solidFill>
                  <a:sysClr val="windowText" lastClr="000000">
                    <a:lumMod val="50000"/>
                  </a:sysClr>
                </a:solidFill>
                <a:latin typeface="Calibri"/>
              </a:rPr>
              <a:t>10% Cap; 0% Floor</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83" y="1692538"/>
            <a:ext cx="11534375" cy="4466791"/>
          </a:xfrm>
          <a:prstGeom prst="rect">
            <a:avLst/>
          </a:prstGeom>
        </p:spPr>
      </p:pic>
      <p:sp>
        <p:nvSpPr>
          <p:cNvPr id="8" name="Rectangle 7"/>
          <p:cNvSpPr/>
          <p:nvPr/>
        </p:nvSpPr>
        <p:spPr>
          <a:xfrm>
            <a:off x="5986533" y="1671517"/>
            <a:ext cx="6205467" cy="4487811"/>
          </a:xfrm>
          <a:prstGeom prst="rect">
            <a:avLst/>
          </a:prstGeom>
          <a:solidFill>
            <a:sysClr val="window" lastClr="FFFFFF"/>
          </a:solidFill>
          <a:ln w="12700" cap="flat" cmpd="sng" algn="ctr">
            <a:noFill/>
            <a:prstDash val="solid"/>
            <a:miter lim="800000"/>
          </a:ln>
          <a:effectLst/>
        </p:spPr>
        <p:txBody>
          <a:bodyPr lIns="121915" tIns="60957" rIns="121915" bIns="60957" rtlCol="0" anchor="ctr"/>
          <a:lstStyle/>
          <a:p>
            <a:pPr algn="ctr" defTabSz="1219110"/>
            <a:endParaRPr lang="en-US" sz="2400" kern="0">
              <a:solidFill>
                <a:prstClr val="white"/>
              </a:solidFill>
              <a:latin typeface="Calibri"/>
            </a:endParaRPr>
          </a:p>
        </p:txBody>
      </p:sp>
      <p:sp>
        <p:nvSpPr>
          <p:cNvPr id="9" name="Text Placeholder 8"/>
          <p:cNvSpPr>
            <a:spLocks noGrp="1"/>
          </p:cNvSpPr>
          <p:nvPr>
            <p:ph type="body" sz="quarter" idx="13"/>
          </p:nvPr>
        </p:nvSpPr>
        <p:spPr>
          <a:xfrm>
            <a:off x="1346980" y="6328816"/>
            <a:ext cx="7659201" cy="492125"/>
          </a:xfrm>
        </p:spPr>
        <p:txBody>
          <a:bodyPr/>
          <a:lstStyle/>
          <a:p>
            <a:r>
              <a:rPr lang="en-US" sz="933" dirty="0">
                <a:latin typeface="Calibri" panose="020F0502020204030204" pitchFamily="34" charset="0"/>
                <a:cs typeface="Calibri" panose="020F0502020204030204" pitchFamily="34" charset="0"/>
              </a:rPr>
              <a:t>Rates as of July 2, 2018</a:t>
            </a:r>
          </a:p>
        </p:txBody>
      </p:sp>
      <p:pic>
        <p:nvPicPr>
          <p:cNvPr id="10" name="Picture 9">
            <a:extLst>
              <a:ext uri="{FF2B5EF4-FFF2-40B4-BE49-F238E27FC236}">
                <a16:creationId xmlns:a16="http://schemas.microsoft.com/office/drawing/2014/main" id="{565E0252-6024-4029-B0FD-A3D62B444365}"/>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74083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503108"/>
            <a:ext cx="10206932" cy="408517"/>
          </a:xfrm>
        </p:spPr>
        <p:txBody>
          <a:bodyPr>
            <a:noAutofit/>
          </a:bodyPr>
          <a:lstStyle/>
          <a:p>
            <a:pPr algn="ctr"/>
            <a:r>
              <a:rPr lang="en-US" sz="4267" dirty="0">
                <a:solidFill>
                  <a:srgbClr val="0073AE"/>
                </a:solidFill>
              </a:rPr>
              <a:t>Let’s Talk About “Retirement Income”</a:t>
            </a:r>
            <a:endParaRPr lang="en-US" sz="3733" dirty="0"/>
          </a:p>
        </p:txBody>
      </p:sp>
      <p:sp>
        <p:nvSpPr>
          <p:cNvPr id="5" name="Content Placeholder 2"/>
          <p:cNvSpPr txBox="1">
            <a:spLocks/>
          </p:cNvSpPr>
          <p:nvPr/>
        </p:nvSpPr>
        <p:spPr bwMode="auto">
          <a:xfrm>
            <a:off x="700644" y="910508"/>
            <a:ext cx="10790712" cy="79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10">
              <a:spcBef>
                <a:spcPts val="0"/>
              </a:spcBef>
              <a:buNone/>
              <a:defRPr/>
            </a:pPr>
            <a:r>
              <a:rPr lang="en-US" sz="2400" i="1" dirty="0">
                <a:solidFill>
                  <a:sysClr val="windowText" lastClr="000000">
                    <a:lumMod val="50000"/>
                  </a:sysClr>
                </a:solidFill>
                <a:latin typeface="Calibri"/>
              </a:rPr>
              <a:t>$1M initial balance; $100k annual withdrawals</a:t>
            </a:r>
          </a:p>
          <a:p>
            <a:pPr marL="0" indent="0" algn="ctr" defTabSz="1219110">
              <a:spcBef>
                <a:spcPts val="0"/>
              </a:spcBef>
              <a:buNone/>
              <a:defRPr/>
            </a:pPr>
            <a:r>
              <a:rPr lang="en-US" sz="2400" i="1" dirty="0">
                <a:solidFill>
                  <a:sysClr val="windowText" lastClr="000000">
                    <a:lumMod val="50000"/>
                  </a:sysClr>
                </a:solidFill>
                <a:latin typeface="Calibri"/>
              </a:rPr>
              <a:t>10% Cap; 0% Floor</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83" y="1692538"/>
            <a:ext cx="11534375" cy="4466791"/>
          </a:xfrm>
          <a:prstGeom prst="rect">
            <a:avLst/>
          </a:prstGeom>
        </p:spPr>
      </p:pic>
      <p:sp>
        <p:nvSpPr>
          <p:cNvPr id="8" name="Curved Down Arrow 7"/>
          <p:cNvSpPr/>
          <p:nvPr/>
        </p:nvSpPr>
        <p:spPr>
          <a:xfrm>
            <a:off x="2270625" y="3982236"/>
            <a:ext cx="6849624" cy="1555569"/>
          </a:xfrm>
          <a:prstGeom prst="curvedDownArrow">
            <a:avLst>
              <a:gd name="adj1" fmla="val 32926"/>
              <a:gd name="adj2" fmla="val 82765"/>
              <a:gd name="adj3" fmla="val 34756"/>
            </a:avLst>
          </a:prstGeom>
          <a:solidFill>
            <a:srgbClr val="5B9BD5"/>
          </a:solidFill>
          <a:ln w="12700" cap="flat" cmpd="sng" algn="ctr">
            <a:solidFill>
              <a:srgbClr val="5B9BD5">
                <a:shade val="50000"/>
              </a:srgbClr>
            </a:solidFill>
            <a:prstDash val="solid"/>
            <a:miter lim="800000"/>
          </a:ln>
          <a:effectLst/>
        </p:spPr>
        <p:txBody>
          <a:bodyPr lIns="121915" tIns="60957" rIns="121915" bIns="60957" rtlCol="0" anchor="ctr"/>
          <a:lstStyle/>
          <a:p>
            <a:pPr algn="ctr" defTabSz="1219110"/>
            <a:endParaRPr lang="en-US" sz="2400" kern="0">
              <a:solidFill>
                <a:prstClr val="black"/>
              </a:solidFill>
              <a:latin typeface="Calibri"/>
            </a:endParaRPr>
          </a:p>
        </p:txBody>
      </p:sp>
      <p:sp>
        <p:nvSpPr>
          <p:cNvPr id="10" name="Curved Down Arrow 9"/>
          <p:cNvSpPr/>
          <p:nvPr/>
        </p:nvSpPr>
        <p:spPr>
          <a:xfrm>
            <a:off x="5135923" y="3991056"/>
            <a:ext cx="6823632" cy="1555569"/>
          </a:xfrm>
          <a:prstGeom prst="curvedDownArrow">
            <a:avLst>
              <a:gd name="adj1" fmla="val 32926"/>
              <a:gd name="adj2" fmla="val 82765"/>
              <a:gd name="adj3" fmla="val 34756"/>
            </a:avLst>
          </a:prstGeom>
          <a:solidFill>
            <a:srgbClr val="5B9BD5"/>
          </a:solidFill>
          <a:ln w="12700" cap="flat" cmpd="sng" algn="ctr">
            <a:solidFill>
              <a:srgbClr val="5B9BD5">
                <a:shade val="50000"/>
              </a:srgbClr>
            </a:solidFill>
            <a:prstDash val="solid"/>
            <a:miter lim="800000"/>
          </a:ln>
          <a:effectLst/>
        </p:spPr>
        <p:txBody>
          <a:bodyPr lIns="121915" tIns="60957" rIns="121915" bIns="60957" rtlCol="0" anchor="ctr"/>
          <a:lstStyle/>
          <a:p>
            <a:pPr algn="ctr" defTabSz="1219110"/>
            <a:endParaRPr lang="en-US" sz="2400" kern="0">
              <a:solidFill>
                <a:prstClr val="black"/>
              </a:solidFill>
              <a:latin typeface="Calibri"/>
            </a:endParaRPr>
          </a:p>
        </p:txBody>
      </p:sp>
      <p:sp>
        <p:nvSpPr>
          <p:cNvPr id="11" name="Rounded Rectangle 10"/>
          <p:cNvSpPr/>
          <p:nvPr/>
        </p:nvSpPr>
        <p:spPr>
          <a:xfrm>
            <a:off x="4782521" y="3619759"/>
            <a:ext cx="1782473" cy="719828"/>
          </a:xfrm>
          <a:prstGeom prst="roundRect">
            <a:avLst/>
          </a:prstGeom>
          <a:solidFill>
            <a:srgbClr val="5B9BD5"/>
          </a:solidFill>
          <a:ln w="12700" cap="flat" cmpd="sng" algn="ctr">
            <a:solidFill>
              <a:srgbClr val="5B9BD5">
                <a:shade val="50000"/>
              </a:srgbClr>
            </a:solidFill>
            <a:prstDash val="solid"/>
            <a:miter lim="800000"/>
          </a:ln>
          <a:effectLst/>
        </p:spPr>
        <p:txBody>
          <a:bodyPr lIns="121915" tIns="60957" rIns="121915" bIns="60957" rtlCol="0" anchor="ctr"/>
          <a:lstStyle/>
          <a:p>
            <a:pPr algn="ctr" defTabSz="1219110"/>
            <a:r>
              <a:rPr lang="en-US" sz="2667" b="1" kern="0" dirty="0">
                <a:solidFill>
                  <a:prstClr val="white"/>
                </a:solidFill>
                <a:latin typeface="Calibri"/>
              </a:rPr>
              <a:t>$344,770</a:t>
            </a:r>
          </a:p>
        </p:txBody>
      </p:sp>
      <p:sp>
        <p:nvSpPr>
          <p:cNvPr id="12" name="Rounded Rectangle 11"/>
          <p:cNvSpPr/>
          <p:nvPr/>
        </p:nvSpPr>
        <p:spPr>
          <a:xfrm>
            <a:off x="7528704" y="3649599"/>
            <a:ext cx="1775709" cy="719828"/>
          </a:xfrm>
          <a:prstGeom prst="roundRect">
            <a:avLst/>
          </a:prstGeom>
          <a:solidFill>
            <a:srgbClr val="5B9BD5"/>
          </a:solidFill>
          <a:ln w="12700" cap="flat" cmpd="sng" algn="ctr">
            <a:solidFill>
              <a:srgbClr val="5B9BD5">
                <a:shade val="50000"/>
              </a:srgbClr>
            </a:solidFill>
            <a:prstDash val="solid"/>
            <a:miter lim="800000"/>
          </a:ln>
          <a:effectLst/>
        </p:spPr>
        <p:txBody>
          <a:bodyPr lIns="121915" tIns="60957" rIns="121915" bIns="60957" rtlCol="0" anchor="ctr"/>
          <a:lstStyle/>
          <a:p>
            <a:pPr algn="ctr" defTabSz="1219110"/>
            <a:r>
              <a:rPr lang="en-US" sz="2667" b="1" kern="0" dirty="0">
                <a:solidFill>
                  <a:prstClr val="white"/>
                </a:solidFill>
                <a:latin typeface="Calibri"/>
              </a:rPr>
              <a:t>$418,622</a:t>
            </a:r>
          </a:p>
        </p:txBody>
      </p:sp>
      <p:cxnSp>
        <p:nvCxnSpPr>
          <p:cNvPr id="13" name="Straight Arrow Connector 12"/>
          <p:cNvCxnSpPr/>
          <p:nvPr/>
        </p:nvCxnSpPr>
        <p:spPr>
          <a:xfrm>
            <a:off x="1624628" y="3054035"/>
            <a:ext cx="5342229" cy="0"/>
          </a:xfrm>
          <a:prstGeom prst="straightConnector1">
            <a:avLst/>
          </a:prstGeom>
          <a:noFill/>
          <a:ln w="57150" cap="flat" cmpd="sng" algn="ctr">
            <a:solidFill>
              <a:srgbClr val="FF0000"/>
            </a:solidFill>
            <a:prstDash val="solid"/>
            <a:miter lim="800000"/>
            <a:headEnd type="arrow"/>
            <a:tailEnd type="arrow"/>
          </a:ln>
          <a:effectLst/>
        </p:spPr>
      </p:cxnSp>
      <p:cxnSp>
        <p:nvCxnSpPr>
          <p:cNvPr id="14" name="Straight Arrow Connector 13"/>
          <p:cNvCxnSpPr/>
          <p:nvPr/>
        </p:nvCxnSpPr>
        <p:spPr>
          <a:xfrm>
            <a:off x="1617617" y="3335863"/>
            <a:ext cx="5349243" cy="0"/>
          </a:xfrm>
          <a:prstGeom prst="straightConnector1">
            <a:avLst/>
          </a:prstGeom>
          <a:noFill/>
          <a:ln w="57150" cap="flat" cmpd="sng" algn="ctr">
            <a:solidFill>
              <a:srgbClr val="FF0000"/>
            </a:solidFill>
            <a:prstDash val="solid"/>
            <a:miter lim="800000"/>
            <a:headEnd type="arrow"/>
            <a:tailEnd type="arrow"/>
          </a:ln>
          <a:effectLst/>
        </p:spPr>
      </p:cxnSp>
      <p:cxnSp>
        <p:nvCxnSpPr>
          <p:cNvPr id="15" name="Straight Arrow Connector 14"/>
          <p:cNvCxnSpPr/>
          <p:nvPr/>
        </p:nvCxnSpPr>
        <p:spPr>
          <a:xfrm flipV="1">
            <a:off x="1631625" y="3625938"/>
            <a:ext cx="5335235" cy="12777"/>
          </a:xfrm>
          <a:prstGeom prst="straightConnector1">
            <a:avLst/>
          </a:prstGeom>
          <a:noFill/>
          <a:ln w="57150" cap="flat" cmpd="sng" algn="ctr">
            <a:solidFill>
              <a:srgbClr val="FF0000"/>
            </a:solidFill>
            <a:prstDash val="solid"/>
            <a:miter lim="800000"/>
            <a:headEnd type="arrow"/>
            <a:tailEnd type="arrow"/>
          </a:ln>
          <a:effectLst/>
        </p:spPr>
      </p:cxnSp>
      <p:sp>
        <p:nvSpPr>
          <p:cNvPr id="16" name="Text Placeholder 8"/>
          <p:cNvSpPr>
            <a:spLocks noGrp="1"/>
          </p:cNvSpPr>
          <p:nvPr>
            <p:ph type="body" sz="quarter" idx="13"/>
          </p:nvPr>
        </p:nvSpPr>
        <p:spPr>
          <a:xfrm>
            <a:off x="1346980" y="6328816"/>
            <a:ext cx="7659201" cy="492125"/>
          </a:xfrm>
        </p:spPr>
        <p:txBody>
          <a:bodyPr/>
          <a:lstStyle/>
          <a:p>
            <a:r>
              <a:rPr lang="en-US" sz="933" dirty="0">
                <a:latin typeface="Calibri" panose="020F0502020204030204" pitchFamily="34" charset="0"/>
                <a:cs typeface="Calibri" panose="020F0502020204030204" pitchFamily="34" charset="0"/>
              </a:rPr>
              <a:t>Rates as of July 2, 2018</a:t>
            </a:r>
          </a:p>
        </p:txBody>
      </p:sp>
      <p:pic>
        <p:nvPicPr>
          <p:cNvPr id="17" name="Picture 16">
            <a:extLst>
              <a:ext uri="{FF2B5EF4-FFF2-40B4-BE49-F238E27FC236}">
                <a16:creationId xmlns:a16="http://schemas.microsoft.com/office/drawing/2014/main" id="{F767D397-F724-493E-8BDC-AF8803191133}"/>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92381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par>
                          <p:cTn id="22" fill="hold">
                            <p:stCondLst>
                              <p:cond delay="500"/>
                            </p:stCondLst>
                            <p:childTnLst>
                              <p:par>
                                <p:cTn id="23" presetID="16" presetClass="entr" presetSubtype="37"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75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750"/>
                                        <p:tgtEl>
                                          <p:spTgt spid="8"/>
                                        </p:tgtEl>
                                      </p:cBhvr>
                                    </p:animEffect>
                                  </p:childTnLst>
                                </p:cTn>
                              </p:par>
                            </p:childTnLst>
                          </p:cTn>
                        </p:par>
                        <p:par>
                          <p:cTn id="35" fill="hold">
                            <p:stCondLst>
                              <p:cond delay="125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8" fill="hold" grpId="1" nodeType="clickEffect">
                                  <p:stCondLst>
                                    <p:cond delay="0"/>
                                  </p:stCondLst>
                                  <p:childTnLst>
                                    <p:animEffect transition="out" filter="wipe(left)">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750"/>
                                        <p:tgtEl>
                                          <p:spTgt spid="10"/>
                                        </p:tgtEl>
                                      </p:cBhvr>
                                    </p:animEffect>
                                  </p:childTnLst>
                                </p:cTn>
                              </p:par>
                            </p:childTnLst>
                          </p:cTn>
                        </p:par>
                        <p:par>
                          <p:cTn id="53" fill="hold">
                            <p:stCondLst>
                              <p:cond delay="1250"/>
                            </p:stCondLst>
                            <p:childTnLst>
                              <p:par>
                                <p:cTn id="54" presetID="53" presetClass="entr" presetSubtype="1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1" grpId="0" animBg="1"/>
      <p:bldP spid="11" grpId="1"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503108"/>
            <a:ext cx="10206932" cy="408517"/>
          </a:xfrm>
        </p:spPr>
        <p:txBody>
          <a:bodyPr>
            <a:noAutofit/>
          </a:bodyPr>
          <a:lstStyle/>
          <a:p>
            <a:pPr algn="ctr"/>
            <a:r>
              <a:rPr lang="en-US" sz="4267" dirty="0">
                <a:solidFill>
                  <a:srgbClr val="0073AE"/>
                </a:solidFill>
              </a:rPr>
              <a:t>Let’s Talk About “Retirement Income”</a:t>
            </a:r>
            <a:endParaRPr lang="en-US" sz="3733" dirty="0"/>
          </a:p>
        </p:txBody>
      </p:sp>
      <p:sp>
        <p:nvSpPr>
          <p:cNvPr id="5" name="Content Placeholder 2"/>
          <p:cNvSpPr txBox="1">
            <a:spLocks/>
          </p:cNvSpPr>
          <p:nvPr/>
        </p:nvSpPr>
        <p:spPr bwMode="auto">
          <a:xfrm>
            <a:off x="700644" y="910508"/>
            <a:ext cx="10790712" cy="79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10">
              <a:spcBef>
                <a:spcPts val="0"/>
              </a:spcBef>
              <a:buNone/>
              <a:defRPr/>
            </a:pPr>
            <a:r>
              <a:rPr lang="en-US" sz="2400" i="1" dirty="0">
                <a:solidFill>
                  <a:sysClr val="windowText" lastClr="000000">
                    <a:lumMod val="50000"/>
                  </a:sysClr>
                </a:solidFill>
                <a:latin typeface="Calibri"/>
              </a:rPr>
              <a:t>$1M initial balance; $100k annual withdrawals</a:t>
            </a:r>
          </a:p>
          <a:p>
            <a:pPr marL="0" indent="0" algn="ctr" defTabSz="1219110">
              <a:spcBef>
                <a:spcPts val="0"/>
              </a:spcBef>
              <a:buNone/>
              <a:defRPr/>
            </a:pPr>
            <a:r>
              <a:rPr lang="en-US" sz="2400" i="1" dirty="0">
                <a:solidFill>
                  <a:srgbClr val="FF0000"/>
                </a:solidFill>
                <a:latin typeface="Calibri"/>
              </a:rPr>
              <a:t>2% Cap</a:t>
            </a:r>
            <a:r>
              <a:rPr lang="en-US" sz="2400" i="1" dirty="0">
                <a:solidFill>
                  <a:sysClr val="windowText" lastClr="000000">
                    <a:lumMod val="50000"/>
                  </a:sysClr>
                </a:solidFill>
                <a:latin typeface="Calibri"/>
              </a:rPr>
              <a:t>; 0% Floor</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1713557"/>
            <a:ext cx="11513487" cy="4462443"/>
          </a:xfrm>
          <a:prstGeom prst="rect">
            <a:avLst/>
          </a:prstGeom>
        </p:spPr>
      </p:pic>
      <p:sp>
        <p:nvSpPr>
          <p:cNvPr id="8" name="Rectangle 7"/>
          <p:cNvSpPr/>
          <p:nvPr/>
        </p:nvSpPr>
        <p:spPr>
          <a:xfrm>
            <a:off x="5986533" y="1688451"/>
            <a:ext cx="6205467" cy="4487811"/>
          </a:xfrm>
          <a:prstGeom prst="rect">
            <a:avLst/>
          </a:prstGeom>
          <a:solidFill>
            <a:sysClr val="window" lastClr="FFFFFF"/>
          </a:solidFill>
          <a:ln w="12700" cap="flat" cmpd="sng" algn="ctr">
            <a:noFill/>
            <a:prstDash val="solid"/>
            <a:miter lim="800000"/>
          </a:ln>
          <a:effectLst/>
        </p:spPr>
        <p:txBody>
          <a:bodyPr lIns="121915" tIns="60957" rIns="121915" bIns="60957" rtlCol="0" anchor="ctr"/>
          <a:lstStyle/>
          <a:p>
            <a:pPr algn="ctr" defTabSz="1219110"/>
            <a:endParaRPr lang="en-US" sz="2400" kern="0">
              <a:solidFill>
                <a:prstClr val="white"/>
              </a:solidFill>
              <a:latin typeface="Calibri"/>
            </a:endParaRPr>
          </a:p>
        </p:txBody>
      </p:sp>
      <p:sp>
        <p:nvSpPr>
          <p:cNvPr id="9" name="Text Placeholder 8"/>
          <p:cNvSpPr>
            <a:spLocks noGrp="1"/>
          </p:cNvSpPr>
          <p:nvPr>
            <p:ph type="body" sz="quarter" idx="13"/>
          </p:nvPr>
        </p:nvSpPr>
        <p:spPr>
          <a:xfrm>
            <a:off x="1346980" y="6328816"/>
            <a:ext cx="7659201" cy="492125"/>
          </a:xfrm>
        </p:spPr>
        <p:txBody>
          <a:bodyPr/>
          <a:lstStyle/>
          <a:p>
            <a:r>
              <a:rPr lang="en-US" sz="933" dirty="0">
                <a:latin typeface="Calibri" panose="020F0502020204030204" pitchFamily="34" charset="0"/>
                <a:cs typeface="Calibri" panose="020F0502020204030204" pitchFamily="34" charset="0"/>
              </a:rPr>
              <a:t>Rates as of July 2, 2018</a:t>
            </a:r>
          </a:p>
        </p:txBody>
      </p:sp>
      <p:pic>
        <p:nvPicPr>
          <p:cNvPr id="10" name="Picture 9">
            <a:extLst>
              <a:ext uri="{FF2B5EF4-FFF2-40B4-BE49-F238E27FC236}">
                <a16:creationId xmlns:a16="http://schemas.microsoft.com/office/drawing/2014/main" id="{4C630EF0-FC9D-429C-A76B-EF112B051E40}"/>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402705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503108"/>
            <a:ext cx="10206932" cy="408517"/>
          </a:xfrm>
        </p:spPr>
        <p:txBody>
          <a:bodyPr>
            <a:noAutofit/>
          </a:bodyPr>
          <a:lstStyle/>
          <a:p>
            <a:pPr algn="ctr"/>
            <a:r>
              <a:rPr lang="en-US" sz="4267" dirty="0">
                <a:solidFill>
                  <a:srgbClr val="0073AE"/>
                </a:solidFill>
              </a:rPr>
              <a:t>Let’s Talk About “Retirement Income”</a:t>
            </a:r>
            <a:endParaRPr lang="en-US" sz="3733" dirty="0"/>
          </a:p>
        </p:txBody>
      </p:sp>
      <p:sp>
        <p:nvSpPr>
          <p:cNvPr id="5" name="Content Placeholder 2"/>
          <p:cNvSpPr txBox="1">
            <a:spLocks/>
          </p:cNvSpPr>
          <p:nvPr/>
        </p:nvSpPr>
        <p:spPr bwMode="auto">
          <a:xfrm>
            <a:off x="700644" y="910508"/>
            <a:ext cx="10790712" cy="79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10">
              <a:spcBef>
                <a:spcPts val="0"/>
              </a:spcBef>
              <a:buNone/>
              <a:defRPr/>
            </a:pPr>
            <a:r>
              <a:rPr lang="en-US" sz="2400" i="1" dirty="0">
                <a:solidFill>
                  <a:sysClr val="windowText" lastClr="000000">
                    <a:lumMod val="50000"/>
                  </a:sysClr>
                </a:solidFill>
                <a:latin typeface="Calibri"/>
              </a:rPr>
              <a:t>$1M initial balance; $100k annual withdrawals</a:t>
            </a:r>
          </a:p>
          <a:p>
            <a:pPr marL="0" indent="0" algn="ctr" defTabSz="1219110">
              <a:spcBef>
                <a:spcPts val="0"/>
              </a:spcBef>
              <a:buNone/>
              <a:defRPr/>
            </a:pPr>
            <a:r>
              <a:rPr lang="en-US" sz="2400" i="1" dirty="0">
                <a:solidFill>
                  <a:srgbClr val="FF0000"/>
                </a:solidFill>
                <a:latin typeface="Calibri"/>
              </a:rPr>
              <a:t>2% Cap</a:t>
            </a:r>
            <a:r>
              <a:rPr lang="en-US" sz="2400" i="1" dirty="0">
                <a:solidFill>
                  <a:sysClr val="windowText" lastClr="000000">
                    <a:lumMod val="50000"/>
                  </a:sysClr>
                </a:solidFill>
                <a:latin typeface="Calibri"/>
              </a:rPr>
              <a:t>; 0% Floor</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1713557"/>
            <a:ext cx="11513487" cy="4462443"/>
          </a:xfrm>
          <a:prstGeom prst="rect">
            <a:avLst/>
          </a:prstGeom>
        </p:spPr>
      </p:pic>
      <p:sp>
        <p:nvSpPr>
          <p:cNvPr id="8" name="Curved Down Arrow 7"/>
          <p:cNvSpPr/>
          <p:nvPr/>
        </p:nvSpPr>
        <p:spPr>
          <a:xfrm>
            <a:off x="2270625" y="3982236"/>
            <a:ext cx="6849624" cy="1555569"/>
          </a:xfrm>
          <a:prstGeom prst="curvedDownArrow">
            <a:avLst>
              <a:gd name="adj1" fmla="val 32926"/>
              <a:gd name="adj2" fmla="val 82765"/>
              <a:gd name="adj3" fmla="val 34756"/>
            </a:avLst>
          </a:prstGeom>
          <a:solidFill>
            <a:srgbClr val="5B9BD5"/>
          </a:solidFill>
          <a:ln w="12700" cap="flat" cmpd="sng" algn="ctr">
            <a:solidFill>
              <a:srgbClr val="5B9BD5">
                <a:shade val="50000"/>
              </a:srgbClr>
            </a:solidFill>
            <a:prstDash val="solid"/>
            <a:miter lim="800000"/>
          </a:ln>
          <a:effectLst/>
        </p:spPr>
        <p:txBody>
          <a:bodyPr lIns="121915" tIns="60957" rIns="121915" bIns="60957" rtlCol="0" anchor="ctr"/>
          <a:lstStyle/>
          <a:p>
            <a:pPr algn="ctr" defTabSz="1219110"/>
            <a:endParaRPr lang="en-US" sz="2400" kern="0">
              <a:solidFill>
                <a:prstClr val="black"/>
              </a:solidFill>
              <a:latin typeface="Calibri"/>
            </a:endParaRPr>
          </a:p>
        </p:txBody>
      </p:sp>
      <p:sp>
        <p:nvSpPr>
          <p:cNvPr id="10" name="Curved Down Arrow 9"/>
          <p:cNvSpPr/>
          <p:nvPr/>
        </p:nvSpPr>
        <p:spPr>
          <a:xfrm>
            <a:off x="5135923" y="3991056"/>
            <a:ext cx="6823632" cy="1555569"/>
          </a:xfrm>
          <a:prstGeom prst="curvedDownArrow">
            <a:avLst>
              <a:gd name="adj1" fmla="val 32926"/>
              <a:gd name="adj2" fmla="val 82765"/>
              <a:gd name="adj3" fmla="val 34756"/>
            </a:avLst>
          </a:prstGeom>
          <a:solidFill>
            <a:srgbClr val="5B9BD5"/>
          </a:solidFill>
          <a:ln w="12700" cap="flat" cmpd="sng" algn="ctr">
            <a:solidFill>
              <a:srgbClr val="5B9BD5">
                <a:shade val="50000"/>
              </a:srgbClr>
            </a:solidFill>
            <a:prstDash val="solid"/>
            <a:miter lim="800000"/>
          </a:ln>
          <a:effectLst/>
        </p:spPr>
        <p:txBody>
          <a:bodyPr lIns="121915" tIns="60957" rIns="121915" bIns="60957" rtlCol="0" anchor="ctr"/>
          <a:lstStyle/>
          <a:p>
            <a:pPr algn="ctr" defTabSz="1219110"/>
            <a:endParaRPr lang="en-US" sz="2400" kern="0">
              <a:solidFill>
                <a:prstClr val="black"/>
              </a:solidFill>
              <a:latin typeface="Calibri"/>
            </a:endParaRPr>
          </a:p>
        </p:txBody>
      </p:sp>
      <p:sp>
        <p:nvSpPr>
          <p:cNvPr id="11" name="Rounded Rectangle 10"/>
          <p:cNvSpPr/>
          <p:nvPr/>
        </p:nvSpPr>
        <p:spPr>
          <a:xfrm>
            <a:off x="4680921" y="3619759"/>
            <a:ext cx="1782473" cy="719828"/>
          </a:xfrm>
          <a:prstGeom prst="roundRect">
            <a:avLst/>
          </a:prstGeom>
          <a:solidFill>
            <a:srgbClr val="5B9BD5"/>
          </a:solidFill>
          <a:ln w="12700" cap="flat" cmpd="sng" algn="ctr">
            <a:solidFill>
              <a:srgbClr val="5B9BD5">
                <a:shade val="50000"/>
              </a:srgbClr>
            </a:solidFill>
            <a:prstDash val="solid"/>
            <a:miter lim="800000"/>
          </a:ln>
          <a:effectLst/>
        </p:spPr>
        <p:txBody>
          <a:bodyPr lIns="121915" tIns="60957" rIns="121915" bIns="60957" rtlCol="0" anchor="ctr"/>
          <a:lstStyle/>
          <a:p>
            <a:pPr algn="ctr" defTabSz="1219110"/>
            <a:r>
              <a:rPr lang="en-US" sz="2667" b="1" kern="0" dirty="0">
                <a:solidFill>
                  <a:prstClr val="white"/>
                </a:solidFill>
                <a:latin typeface="Calibri"/>
              </a:rPr>
              <a:t>$18,459</a:t>
            </a:r>
          </a:p>
        </p:txBody>
      </p:sp>
      <p:sp>
        <p:nvSpPr>
          <p:cNvPr id="12" name="Rounded Rectangle 11"/>
          <p:cNvSpPr/>
          <p:nvPr/>
        </p:nvSpPr>
        <p:spPr>
          <a:xfrm>
            <a:off x="7410171" y="3649599"/>
            <a:ext cx="1775709" cy="719828"/>
          </a:xfrm>
          <a:prstGeom prst="roundRect">
            <a:avLst/>
          </a:prstGeom>
          <a:solidFill>
            <a:srgbClr val="5B9BD5"/>
          </a:solidFill>
          <a:ln w="12700" cap="flat" cmpd="sng" algn="ctr">
            <a:solidFill>
              <a:srgbClr val="5B9BD5">
                <a:shade val="50000"/>
              </a:srgbClr>
            </a:solidFill>
            <a:prstDash val="solid"/>
            <a:miter lim="800000"/>
          </a:ln>
          <a:effectLst/>
        </p:spPr>
        <p:txBody>
          <a:bodyPr lIns="121915" tIns="60957" rIns="121915" bIns="60957" rtlCol="0" anchor="ctr"/>
          <a:lstStyle/>
          <a:p>
            <a:pPr algn="ctr" defTabSz="1219110"/>
            <a:r>
              <a:rPr lang="en-US" sz="2667" b="1" kern="0" dirty="0">
                <a:solidFill>
                  <a:prstClr val="white"/>
                </a:solidFill>
                <a:latin typeface="Calibri"/>
              </a:rPr>
              <a:t>$195,799</a:t>
            </a:r>
          </a:p>
        </p:txBody>
      </p:sp>
      <p:cxnSp>
        <p:nvCxnSpPr>
          <p:cNvPr id="13" name="Straight Arrow Connector 12"/>
          <p:cNvCxnSpPr/>
          <p:nvPr/>
        </p:nvCxnSpPr>
        <p:spPr>
          <a:xfrm>
            <a:off x="1624628" y="3054035"/>
            <a:ext cx="5342229" cy="0"/>
          </a:xfrm>
          <a:prstGeom prst="straightConnector1">
            <a:avLst/>
          </a:prstGeom>
          <a:noFill/>
          <a:ln w="57150" cap="flat" cmpd="sng" algn="ctr">
            <a:solidFill>
              <a:srgbClr val="FF0000"/>
            </a:solidFill>
            <a:prstDash val="solid"/>
            <a:miter lim="800000"/>
            <a:headEnd type="arrow"/>
            <a:tailEnd type="arrow"/>
          </a:ln>
          <a:effectLst/>
        </p:spPr>
      </p:cxnSp>
      <p:cxnSp>
        <p:nvCxnSpPr>
          <p:cNvPr id="14" name="Straight Arrow Connector 13"/>
          <p:cNvCxnSpPr/>
          <p:nvPr/>
        </p:nvCxnSpPr>
        <p:spPr>
          <a:xfrm>
            <a:off x="1617617" y="3335863"/>
            <a:ext cx="5349243" cy="0"/>
          </a:xfrm>
          <a:prstGeom prst="straightConnector1">
            <a:avLst/>
          </a:prstGeom>
          <a:noFill/>
          <a:ln w="57150" cap="flat" cmpd="sng" algn="ctr">
            <a:solidFill>
              <a:srgbClr val="FF0000"/>
            </a:solidFill>
            <a:prstDash val="solid"/>
            <a:miter lim="800000"/>
            <a:headEnd type="arrow"/>
            <a:tailEnd type="arrow"/>
          </a:ln>
          <a:effectLst/>
        </p:spPr>
      </p:cxnSp>
      <p:cxnSp>
        <p:nvCxnSpPr>
          <p:cNvPr id="15" name="Straight Arrow Connector 14"/>
          <p:cNvCxnSpPr/>
          <p:nvPr/>
        </p:nvCxnSpPr>
        <p:spPr>
          <a:xfrm flipV="1">
            <a:off x="1631625" y="3625938"/>
            <a:ext cx="5335235" cy="12777"/>
          </a:xfrm>
          <a:prstGeom prst="straightConnector1">
            <a:avLst/>
          </a:prstGeom>
          <a:noFill/>
          <a:ln w="57150" cap="flat" cmpd="sng" algn="ctr">
            <a:solidFill>
              <a:srgbClr val="FF0000"/>
            </a:solidFill>
            <a:prstDash val="solid"/>
            <a:miter lim="800000"/>
            <a:headEnd type="arrow"/>
            <a:tailEnd type="arrow"/>
          </a:ln>
          <a:effectLst/>
        </p:spPr>
      </p:cxnSp>
      <p:sp>
        <p:nvSpPr>
          <p:cNvPr id="17" name="Text Placeholder 8"/>
          <p:cNvSpPr>
            <a:spLocks noGrp="1"/>
          </p:cNvSpPr>
          <p:nvPr>
            <p:ph type="body" sz="quarter" idx="13"/>
          </p:nvPr>
        </p:nvSpPr>
        <p:spPr>
          <a:xfrm>
            <a:off x="1346980" y="6328816"/>
            <a:ext cx="7659201" cy="492125"/>
          </a:xfrm>
        </p:spPr>
        <p:txBody>
          <a:bodyPr/>
          <a:lstStyle/>
          <a:p>
            <a:r>
              <a:rPr lang="en-US" sz="933" dirty="0">
                <a:latin typeface="Calibri" panose="020F0502020204030204" pitchFamily="34" charset="0"/>
                <a:cs typeface="Calibri" panose="020F0502020204030204" pitchFamily="34" charset="0"/>
              </a:rPr>
              <a:t>Rates as of July 2, 2018</a:t>
            </a:r>
          </a:p>
        </p:txBody>
      </p:sp>
      <p:pic>
        <p:nvPicPr>
          <p:cNvPr id="16" name="Picture 15">
            <a:extLst>
              <a:ext uri="{FF2B5EF4-FFF2-40B4-BE49-F238E27FC236}">
                <a16:creationId xmlns:a16="http://schemas.microsoft.com/office/drawing/2014/main" id="{7C11CC89-71D2-4393-BF20-0D60A147EFA8}"/>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88648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par>
                          <p:cTn id="22" fill="hold">
                            <p:stCondLst>
                              <p:cond delay="500"/>
                            </p:stCondLst>
                            <p:childTnLst>
                              <p:par>
                                <p:cTn id="23" presetID="16" presetClass="entr" presetSubtype="37"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75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750"/>
                                        <p:tgtEl>
                                          <p:spTgt spid="8"/>
                                        </p:tgtEl>
                                      </p:cBhvr>
                                    </p:animEffect>
                                  </p:childTnLst>
                                </p:cTn>
                              </p:par>
                            </p:childTnLst>
                          </p:cTn>
                        </p:par>
                        <p:par>
                          <p:cTn id="35" fill="hold">
                            <p:stCondLst>
                              <p:cond delay="1250"/>
                            </p:stCondLst>
                            <p:childTnLst>
                              <p:par>
                                <p:cTn id="36" presetID="5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8" fill="hold" grpId="1" nodeType="clickEffect">
                                  <p:stCondLst>
                                    <p:cond delay="0"/>
                                  </p:stCondLst>
                                  <p:childTnLst>
                                    <p:animEffect transition="out" filter="wipe(left)">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750"/>
                                        <p:tgtEl>
                                          <p:spTgt spid="10"/>
                                        </p:tgtEl>
                                      </p:cBhvr>
                                    </p:animEffect>
                                  </p:childTnLst>
                                </p:cTn>
                              </p:par>
                            </p:childTnLst>
                          </p:cTn>
                        </p:par>
                        <p:par>
                          <p:cTn id="53" fill="hold">
                            <p:stCondLst>
                              <p:cond delay="1250"/>
                            </p:stCondLst>
                            <p:childTnLst>
                              <p:par>
                                <p:cTn id="54" presetID="53" presetClass="entr" presetSubtype="1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1" grpId="0" animBg="1"/>
      <p:bldP spid="11" grpId="1"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661444"/>
            <a:ext cx="10206932" cy="408517"/>
          </a:xfrm>
        </p:spPr>
        <p:txBody>
          <a:bodyPr>
            <a:noAutofit/>
          </a:bodyPr>
          <a:lstStyle/>
          <a:p>
            <a:pPr algn="ctr"/>
            <a:r>
              <a:rPr lang="en-US" sz="4267" dirty="0">
                <a:solidFill>
                  <a:srgbClr val="0073AE"/>
                </a:solidFill>
              </a:rPr>
              <a:t>And Non-Medical, Too!</a:t>
            </a:r>
            <a:endParaRPr lang="en-US" sz="3733" dirty="0"/>
          </a:p>
        </p:txBody>
      </p:sp>
      <p:sp>
        <p:nvSpPr>
          <p:cNvPr id="5" name="Rectangle 4"/>
          <p:cNvSpPr/>
          <p:nvPr/>
        </p:nvSpPr>
        <p:spPr>
          <a:xfrm>
            <a:off x="1514475" y="1445551"/>
            <a:ext cx="10020300" cy="4665568"/>
          </a:xfrm>
          <a:prstGeom prst="rect">
            <a:avLst/>
          </a:prstGeom>
        </p:spPr>
        <p:txBody>
          <a:bodyPr wrap="square" lIns="109405" tIns="54703" rIns="109405" bIns="54703">
            <a:spAutoFit/>
          </a:bodyPr>
          <a:lstStyle/>
          <a:p>
            <a:pPr marL="461399" indent="-461399" defTabSz="1219110">
              <a:spcBef>
                <a:spcPts val="800"/>
              </a:spcBef>
              <a:buFont typeface="Wingdings" panose="05000000000000000000" pitchFamily="2" charset="2"/>
              <a:buChar char="ü"/>
              <a:defRPr/>
            </a:pPr>
            <a:r>
              <a:rPr lang="en-US" sz="3200" b="1" dirty="0">
                <a:solidFill>
                  <a:srgbClr val="0070C0"/>
                </a:solidFill>
                <a:latin typeface="Calibri"/>
              </a:rPr>
              <a:t>Max Accumulator+</a:t>
            </a:r>
          </a:p>
          <a:p>
            <a:pPr marL="461399" indent="-461399" defTabSz="1219110">
              <a:spcBef>
                <a:spcPts val="800"/>
              </a:spcBef>
              <a:buFont typeface="Wingdings" panose="05000000000000000000" pitchFamily="2" charset="2"/>
              <a:buChar char="ü"/>
              <a:defRPr/>
            </a:pPr>
            <a:r>
              <a:rPr lang="en-US" sz="3200" b="1" dirty="0">
                <a:solidFill>
                  <a:srgbClr val="0070C0"/>
                </a:solidFill>
                <a:latin typeface="Calibri"/>
              </a:rPr>
              <a:t>Issue ages 0 – 50 </a:t>
            </a:r>
          </a:p>
          <a:p>
            <a:pPr marL="461399" indent="-461399" defTabSz="1219110">
              <a:spcBef>
                <a:spcPts val="800"/>
              </a:spcBef>
              <a:buFont typeface="Wingdings" panose="05000000000000000000" pitchFamily="2" charset="2"/>
              <a:buChar char="ü"/>
              <a:defRPr/>
            </a:pPr>
            <a:r>
              <a:rPr lang="en-US" sz="3200" b="1" dirty="0">
                <a:solidFill>
                  <a:srgbClr val="0070C0"/>
                </a:solidFill>
                <a:latin typeface="Calibri"/>
              </a:rPr>
              <a:t>Available up to Preferred Plus</a:t>
            </a:r>
          </a:p>
          <a:p>
            <a:pPr marL="461399" indent="-461399" defTabSz="1219110">
              <a:spcBef>
                <a:spcPts val="800"/>
              </a:spcBef>
              <a:buFont typeface="Wingdings" panose="05000000000000000000" pitchFamily="2" charset="2"/>
              <a:buChar char="ü"/>
              <a:defRPr/>
            </a:pPr>
            <a:r>
              <a:rPr lang="en-US" sz="3200" b="1" dirty="0">
                <a:solidFill>
                  <a:srgbClr val="0070C0"/>
                </a:solidFill>
                <a:latin typeface="Calibri"/>
              </a:rPr>
              <a:t>Death Benefits up to $499,999  </a:t>
            </a:r>
            <a:r>
              <a:rPr lang="en-US" sz="2400" b="1" dirty="0">
                <a:solidFill>
                  <a:srgbClr val="0070C0"/>
                </a:solidFill>
                <a:latin typeface="Calibri"/>
              </a:rPr>
              <a:t>(in a 12-month period)</a:t>
            </a:r>
            <a:endParaRPr lang="en-US" sz="3200" b="1" dirty="0">
              <a:solidFill>
                <a:srgbClr val="0070C0"/>
              </a:solidFill>
              <a:latin typeface="Calibri"/>
            </a:endParaRPr>
          </a:p>
          <a:p>
            <a:pPr marL="461399" indent="-461399" defTabSz="1219110">
              <a:spcBef>
                <a:spcPts val="800"/>
              </a:spcBef>
              <a:buFont typeface="Wingdings" panose="05000000000000000000" pitchFamily="2" charset="2"/>
              <a:buChar char="ü"/>
              <a:defRPr/>
            </a:pPr>
            <a:r>
              <a:rPr lang="en-US" sz="3200" b="1" dirty="0">
                <a:solidFill>
                  <a:srgbClr val="0070C0"/>
                </a:solidFill>
                <a:latin typeface="Calibri"/>
              </a:rPr>
              <a:t>No labs, fluids, </a:t>
            </a:r>
            <a:r>
              <a:rPr lang="en-US" sz="3200" b="1" dirty="0" err="1">
                <a:solidFill>
                  <a:srgbClr val="0070C0"/>
                </a:solidFill>
                <a:latin typeface="Calibri"/>
              </a:rPr>
              <a:t>paramed</a:t>
            </a:r>
            <a:r>
              <a:rPr lang="en-US" sz="3200" b="1" dirty="0">
                <a:solidFill>
                  <a:srgbClr val="0070C0"/>
                </a:solidFill>
                <a:latin typeface="Calibri"/>
              </a:rPr>
              <a:t> exams, physical exams, or </a:t>
            </a:r>
            <a:r>
              <a:rPr lang="en-US" sz="3200" b="1" dirty="0" err="1">
                <a:solidFill>
                  <a:srgbClr val="0070C0"/>
                </a:solidFill>
                <a:latin typeface="Calibri"/>
              </a:rPr>
              <a:t>APS’s</a:t>
            </a:r>
            <a:endParaRPr lang="en-US" sz="3200" b="1" dirty="0">
              <a:solidFill>
                <a:srgbClr val="0070C0"/>
              </a:solidFill>
              <a:latin typeface="Calibri"/>
            </a:endParaRPr>
          </a:p>
          <a:p>
            <a:pPr marL="461399" indent="-461399" defTabSz="1219110">
              <a:spcBef>
                <a:spcPts val="800"/>
              </a:spcBef>
              <a:buFont typeface="Wingdings" panose="05000000000000000000" pitchFamily="2" charset="2"/>
              <a:buChar char="ü"/>
              <a:defRPr/>
            </a:pPr>
            <a:r>
              <a:rPr lang="en-US" sz="3200" b="1" dirty="0">
                <a:solidFill>
                  <a:srgbClr val="0070C0"/>
                </a:solidFill>
                <a:latin typeface="Calibri"/>
              </a:rPr>
              <a:t>Brief phone interview  =  Part B medical questionnaire</a:t>
            </a:r>
          </a:p>
          <a:p>
            <a:pPr marL="461399" indent="-461399" defTabSz="1219110">
              <a:spcBef>
                <a:spcPts val="800"/>
              </a:spcBef>
              <a:buFont typeface="Wingdings" panose="05000000000000000000" pitchFamily="2" charset="2"/>
              <a:buChar char="ü"/>
              <a:defRPr/>
            </a:pPr>
            <a:r>
              <a:rPr lang="en-US" sz="3200" b="1" dirty="0">
                <a:solidFill>
                  <a:srgbClr val="0070C0"/>
                </a:solidFill>
                <a:latin typeface="Calibri"/>
              </a:rPr>
              <a:t>Chronic Illness Rider (AAS) is available</a:t>
            </a:r>
          </a:p>
        </p:txBody>
      </p:sp>
      <p:pic>
        <p:nvPicPr>
          <p:cNvPr id="6" name="Picture 5">
            <a:extLst>
              <a:ext uri="{FF2B5EF4-FFF2-40B4-BE49-F238E27FC236}">
                <a16:creationId xmlns:a16="http://schemas.microsoft.com/office/drawing/2014/main" id="{D2FBCB74-694E-42E6-92F1-1B8147F08A17}"/>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00518797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750"/>
                                        <p:tgtEl>
                                          <p:spTgt spid="5">
                                            <p:txEl>
                                              <p:pRg st="0" end="0"/>
                                            </p:txEl>
                                          </p:spTgt>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750"/>
                                        <p:tgtEl>
                                          <p:spTgt spid="5">
                                            <p:txEl>
                                              <p:pRg st="1" end="1"/>
                                            </p:txEl>
                                          </p:spTgt>
                                        </p:tgtEl>
                                      </p:cBhvr>
                                    </p:animEffect>
                                  </p:childTnLst>
                                </p:cTn>
                              </p:par>
                            </p:childTnLst>
                          </p:cTn>
                        </p:par>
                        <p:par>
                          <p:cTn id="12" fill="hold">
                            <p:stCondLst>
                              <p:cond delay="2500"/>
                            </p:stCondLst>
                            <p:childTnLst>
                              <p:par>
                                <p:cTn id="13" presetID="22" presetClass="entr" presetSubtype="8" fill="hold" grpId="0" nodeType="afterEffect">
                                  <p:stCondLst>
                                    <p:cond delay="7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750"/>
                                        <p:tgtEl>
                                          <p:spTgt spid="5">
                                            <p:txEl>
                                              <p:pRg st="2" end="2"/>
                                            </p:txEl>
                                          </p:spTgt>
                                        </p:tgtEl>
                                      </p:cBhvr>
                                    </p:animEffect>
                                  </p:childTnLst>
                                </p:cTn>
                              </p:par>
                            </p:childTnLst>
                          </p:cTn>
                        </p:par>
                        <p:par>
                          <p:cTn id="16" fill="hold">
                            <p:stCondLst>
                              <p:cond delay="4000"/>
                            </p:stCondLst>
                            <p:childTnLst>
                              <p:par>
                                <p:cTn id="17" presetID="22" presetClass="entr" presetSubtype="8" fill="hold" grpId="0"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75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50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750"/>
                                        <p:tgtEl>
                                          <p:spTgt spid="5">
                                            <p:txEl>
                                              <p:pRg st="4" end="4"/>
                                            </p:txEl>
                                          </p:spTgt>
                                        </p:tgtEl>
                                      </p:cBhvr>
                                    </p:animEffect>
                                  </p:childTnLst>
                                </p:cTn>
                              </p:par>
                            </p:childTnLst>
                          </p:cTn>
                        </p:par>
                        <p:par>
                          <p:cTn id="25" fill="hold">
                            <p:stCondLst>
                              <p:cond delay="1250"/>
                            </p:stCondLst>
                            <p:childTnLst>
                              <p:par>
                                <p:cTn id="26" presetID="22" presetClass="entr" presetSubtype="8" fill="hold" grpId="0" nodeType="afterEffect">
                                  <p:stCondLst>
                                    <p:cond delay="100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75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50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left)">
                                      <p:cBhvr>
                                        <p:cTn id="33" dur="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0B3D71-A41F-4C56-ACFF-35BC5C38A86F}"/>
              </a:ext>
            </a:extLst>
          </p:cNvPr>
          <p:cNvSpPr>
            <a:spLocks noGrp="1"/>
          </p:cNvSpPr>
          <p:nvPr>
            <p:ph type="title"/>
          </p:nvPr>
        </p:nvSpPr>
        <p:spPr>
          <a:xfrm>
            <a:off x="2470431" y="1293929"/>
            <a:ext cx="7617467" cy="306388"/>
          </a:xfrm>
        </p:spPr>
        <p:txBody>
          <a:bodyPr>
            <a:noAutofit/>
          </a:bodyPr>
          <a:lstStyle/>
          <a:p>
            <a:pPr algn="ctr"/>
            <a:r>
              <a:rPr lang="en-US" sz="3200" b="1" dirty="0">
                <a:solidFill>
                  <a:srgbClr val="0073AE"/>
                </a:solidFill>
              </a:rPr>
              <a:t>Financial Risk Spectrum</a:t>
            </a:r>
            <a:endParaRPr lang="en-US" sz="2800" b="1" dirty="0"/>
          </a:p>
        </p:txBody>
      </p:sp>
      <p:cxnSp>
        <p:nvCxnSpPr>
          <p:cNvPr id="5" name="Straight Connector 4">
            <a:extLst>
              <a:ext uri="{FF2B5EF4-FFF2-40B4-BE49-F238E27FC236}">
                <a16:creationId xmlns:a16="http://schemas.microsoft.com/office/drawing/2014/main" id="{63AA06D1-060A-4921-83D6-89A863372648}"/>
              </a:ext>
            </a:extLst>
          </p:cNvPr>
          <p:cNvCxnSpPr>
            <a:cxnSpLocks noChangeShapeType="1"/>
          </p:cNvCxnSpPr>
          <p:nvPr/>
        </p:nvCxnSpPr>
        <p:spPr bwMode="auto">
          <a:xfrm flipV="1">
            <a:off x="2823235" y="2239486"/>
            <a:ext cx="0" cy="2313385"/>
          </a:xfrm>
          <a:prstGeom prst="line">
            <a:avLst/>
          </a:prstGeom>
          <a:noFill/>
          <a:ln w="25400">
            <a:solidFill>
              <a:srgbClr val="0073AE"/>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0A629E45-A3E0-4996-8D09-C04749A52502}"/>
              </a:ext>
            </a:extLst>
          </p:cNvPr>
          <p:cNvCxnSpPr>
            <a:cxnSpLocks noChangeShapeType="1"/>
          </p:cNvCxnSpPr>
          <p:nvPr/>
        </p:nvCxnSpPr>
        <p:spPr bwMode="auto">
          <a:xfrm flipV="1">
            <a:off x="9666948" y="2239483"/>
            <a:ext cx="0" cy="2288381"/>
          </a:xfrm>
          <a:prstGeom prst="line">
            <a:avLst/>
          </a:prstGeom>
          <a:noFill/>
          <a:ln w="25400">
            <a:solidFill>
              <a:srgbClr val="5F5F5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Rectangle 10">
            <a:extLst>
              <a:ext uri="{FF2B5EF4-FFF2-40B4-BE49-F238E27FC236}">
                <a16:creationId xmlns:a16="http://schemas.microsoft.com/office/drawing/2014/main" id="{F0B81274-8A75-42D0-BEDD-44355B18225D}"/>
              </a:ext>
            </a:extLst>
          </p:cNvPr>
          <p:cNvSpPr>
            <a:spLocks noChangeArrowheads="1"/>
          </p:cNvSpPr>
          <p:nvPr/>
        </p:nvSpPr>
        <p:spPr bwMode="auto">
          <a:xfrm>
            <a:off x="2297347" y="3395582"/>
            <a:ext cx="345296" cy="5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sz="2800" b="1" dirty="0">
                <a:solidFill>
                  <a:srgbClr val="0073AE"/>
                </a:solidFill>
                <a:latin typeface="Calibri" panose="020F0502020204030204" pitchFamily="34" charset="0"/>
                <a:ea typeface="Arial Unicode MS" panose="020B0604020202020204" pitchFamily="34" charset="-128"/>
                <a:cs typeface="Calibri" panose="020F0502020204030204" pitchFamily="34" charset="0"/>
              </a:rPr>
              <a:t>$</a:t>
            </a:r>
          </a:p>
        </p:txBody>
      </p:sp>
      <p:cxnSp>
        <p:nvCxnSpPr>
          <p:cNvPr id="8" name="Straight Connector 7">
            <a:extLst>
              <a:ext uri="{FF2B5EF4-FFF2-40B4-BE49-F238E27FC236}">
                <a16:creationId xmlns:a16="http://schemas.microsoft.com/office/drawing/2014/main" id="{338F0970-D474-4A31-BDFB-93A525859BB9}"/>
              </a:ext>
            </a:extLst>
          </p:cNvPr>
          <p:cNvCxnSpPr>
            <a:cxnSpLocks noChangeShapeType="1"/>
          </p:cNvCxnSpPr>
          <p:nvPr/>
        </p:nvCxnSpPr>
        <p:spPr bwMode="auto">
          <a:xfrm>
            <a:off x="2826420" y="2239485"/>
            <a:ext cx="3432175" cy="2269331"/>
          </a:xfrm>
          <a:prstGeom prst="line">
            <a:avLst/>
          </a:prstGeom>
          <a:noFill/>
          <a:ln w="25400">
            <a:solidFill>
              <a:srgbClr val="0073AE"/>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491F6D28-311E-4B30-A03D-D6CC76055084}"/>
              </a:ext>
            </a:extLst>
          </p:cNvPr>
          <p:cNvCxnSpPr>
            <a:cxnSpLocks noChangeShapeType="1"/>
          </p:cNvCxnSpPr>
          <p:nvPr/>
        </p:nvCxnSpPr>
        <p:spPr bwMode="auto">
          <a:xfrm>
            <a:off x="2826411" y="2989575"/>
            <a:ext cx="3411538" cy="1519238"/>
          </a:xfrm>
          <a:prstGeom prst="line">
            <a:avLst/>
          </a:prstGeom>
          <a:noFill/>
          <a:ln w="25400">
            <a:solidFill>
              <a:srgbClr val="0073AE"/>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E27DA292-CF5D-435A-BC2D-6D6BBE440ABD}"/>
              </a:ext>
            </a:extLst>
          </p:cNvPr>
          <p:cNvCxnSpPr>
            <a:cxnSpLocks noChangeShapeType="1"/>
          </p:cNvCxnSpPr>
          <p:nvPr/>
        </p:nvCxnSpPr>
        <p:spPr bwMode="auto">
          <a:xfrm>
            <a:off x="2810545" y="3745622"/>
            <a:ext cx="3444875" cy="769144"/>
          </a:xfrm>
          <a:prstGeom prst="line">
            <a:avLst/>
          </a:prstGeom>
          <a:noFill/>
          <a:ln w="25400">
            <a:solidFill>
              <a:srgbClr val="0073AE"/>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TextBox 40">
            <a:extLst>
              <a:ext uri="{FF2B5EF4-FFF2-40B4-BE49-F238E27FC236}">
                <a16:creationId xmlns:a16="http://schemas.microsoft.com/office/drawing/2014/main" id="{25229A62-02E1-43CE-9DF2-68FF533DDED5}"/>
              </a:ext>
            </a:extLst>
          </p:cNvPr>
          <p:cNvSpPr txBox="1">
            <a:spLocks noChangeArrowheads="1"/>
          </p:cNvSpPr>
          <p:nvPr/>
        </p:nvSpPr>
        <p:spPr bwMode="auto">
          <a:xfrm rot="19912339">
            <a:off x="6958565" y="3233800"/>
            <a:ext cx="2795767"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Reduced Social Security Income</a:t>
            </a:r>
          </a:p>
        </p:txBody>
      </p:sp>
      <p:sp>
        <p:nvSpPr>
          <p:cNvPr id="12" name="TextBox 52">
            <a:extLst>
              <a:ext uri="{FF2B5EF4-FFF2-40B4-BE49-F238E27FC236}">
                <a16:creationId xmlns:a16="http://schemas.microsoft.com/office/drawing/2014/main" id="{DA830077-A410-4D73-A9A2-78EB4455B9A9}"/>
              </a:ext>
            </a:extLst>
          </p:cNvPr>
          <p:cNvSpPr txBox="1">
            <a:spLocks noChangeArrowheads="1"/>
          </p:cNvSpPr>
          <p:nvPr/>
        </p:nvSpPr>
        <p:spPr bwMode="auto">
          <a:xfrm rot="1756938">
            <a:off x="3057732" y="3130041"/>
            <a:ext cx="1920207"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Income Replacement</a:t>
            </a:r>
          </a:p>
        </p:txBody>
      </p:sp>
      <p:sp>
        <p:nvSpPr>
          <p:cNvPr id="13" name="TextBox 54">
            <a:extLst>
              <a:ext uri="{FF2B5EF4-FFF2-40B4-BE49-F238E27FC236}">
                <a16:creationId xmlns:a16="http://schemas.microsoft.com/office/drawing/2014/main" id="{6B7F5AD5-6115-4128-8E40-FD08BE25E3F6}"/>
              </a:ext>
            </a:extLst>
          </p:cNvPr>
          <p:cNvSpPr txBox="1">
            <a:spLocks noChangeArrowheads="1"/>
          </p:cNvSpPr>
          <p:nvPr/>
        </p:nvSpPr>
        <p:spPr bwMode="auto">
          <a:xfrm rot="413126">
            <a:off x="3170500" y="4105162"/>
            <a:ext cx="1383521"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Kids to College</a:t>
            </a:r>
          </a:p>
        </p:txBody>
      </p:sp>
      <p:cxnSp>
        <p:nvCxnSpPr>
          <p:cNvPr id="14" name="Straight Connector 13">
            <a:extLst>
              <a:ext uri="{FF2B5EF4-FFF2-40B4-BE49-F238E27FC236}">
                <a16:creationId xmlns:a16="http://schemas.microsoft.com/office/drawing/2014/main" id="{4BD59E99-BE8B-477F-940D-FC2F63455F87}"/>
              </a:ext>
            </a:extLst>
          </p:cNvPr>
          <p:cNvCxnSpPr>
            <a:cxnSpLocks noChangeShapeType="1"/>
          </p:cNvCxnSpPr>
          <p:nvPr/>
        </p:nvCxnSpPr>
        <p:spPr bwMode="auto">
          <a:xfrm flipV="1">
            <a:off x="6261768" y="2239485"/>
            <a:ext cx="3402013" cy="2269331"/>
          </a:xfrm>
          <a:prstGeom prst="line">
            <a:avLst/>
          </a:prstGeom>
          <a:noFill/>
          <a:ln w="25400">
            <a:solidFill>
              <a:srgbClr val="5F5F5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C8D23FD5-79F5-406B-9827-DE40EF3E5FC1}"/>
              </a:ext>
            </a:extLst>
          </p:cNvPr>
          <p:cNvCxnSpPr>
            <a:cxnSpLocks noChangeShapeType="1"/>
          </p:cNvCxnSpPr>
          <p:nvPr/>
        </p:nvCxnSpPr>
        <p:spPr bwMode="auto">
          <a:xfrm flipV="1">
            <a:off x="6261763" y="3126500"/>
            <a:ext cx="3405188" cy="1388269"/>
          </a:xfrm>
          <a:prstGeom prst="line">
            <a:avLst/>
          </a:prstGeom>
          <a:noFill/>
          <a:ln w="25400">
            <a:solidFill>
              <a:srgbClr val="5F5F5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a:extLst>
              <a:ext uri="{FF2B5EF4-FFF2-40B4-BE49-F238E27FC236}">
                <a16:creationId xmlns:a16="http://schemas.microsoft.com/office/drawing/2014/main" id="{C3303660-8601-4E3B-A437-266514A35592}"/>
              </a:ext>
            </a:extLst>
          </p:cNvPr>
          <p:cNvCxnSpPr>
            <a:cxnSpLocks noChangeShapeType="1"/>
          </p:cNvCxnSpPr>
          <p:nvPr/>
        </p:nvCxnSpPr>
        <p:spPr bwMode="auto">
          <a:xfrm flipV="1">
            <a:off x="6258593" y="3824204"/>
            <a:ext cx="3408363" cy="684609"/>
          </a:xfrm>
          <a:prstGeom prst="line">
            <a:avLst/>
          </a:prstGeom>
          <a:noFill/>
          <a:ln w="25400">
            <a:solidFill>
              <a:srgbClr val="5F5F5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TextBox 67">
            <a:extLst>
              <a:ext uri="{FF2B5EF4-FFF2-40B4-BE49-F238E27FC236}">
                <a16:creationId xmlns:a16="http://schemas.microsoft.com/office/drawing/2014/main" id="{1119FBA2-6033-4028-9C36-CFF30D81A221}"/>
              </a:ext>
            </a:extLst>
          </p:cNvPr>
          <p:cNvSpPr txBox="1">
            <a:spLocks noChangeArrowheads="1"/>
          </p:cNvSpPr>
          <p:nvPr/>
        </p:nvSpPr>
        <p:spPr bwMode="auto">
          <a:xfrm rot="1113023">
            <a:off x="3132443" y="3590302"/>
            <a:ext cx="1539013"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Mortgage Payoff</a:t>
            </a:r>
          </a:p>
        </p:txBody>
      </p:sp>
      <p:sp>
        <p:nvSpPr>
          <p:cNvPr id="18" name="TextBox 68">
            <a:extLst>
              <a:ext uri="{FF2B5EF4-FFF2-40B4-BE49-F238E27FC236}">
                <a16:creationId xmlns:a16="http://schemas.microsoft.com/office/drawing/2014/main" id="{34123E48-E0D8-4AF2-911F-44D329D1CF8E}"/>
              </a:ext>
            </a:extLst>
          </p:cNvPr>
          <p:cNvSpPr txBox="1">
            <a:spLocks noChangeArrowheads="1"/>
          </p:cNvSpPr>
          <p:nvPr/>
        </p:nvSpPr>
        <p:spPr bwMode="auto">
          <a:xfrm rot="20611714">
            <a:off x="7675105" y="3690868"/>
            <a:ext cx="1630705"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Health Care Costs</a:t>
            </a:r>
          </a:p>
        </p:txBody>
      </p:sp>
      <p:sp>
        <p:nvSpPr>
          <p:cNvPr id="19" name="TextBox 69">
            <a:extLst>
              <a:ext uri="{FF2B5EF4-FFF2-40B4-BE49-F238E27FC236}">
                <a16:creationId xmlns:a16="http://schemas.microsoft.com/office/drawing/2014/main" id="{5DEF7562-D832-4064-BE2C-C5FE8842363B}"/>
              </a:ext>
            </a:extLst>
          </p:cNvPr>
          <p:cNvSpPr txBox="1">
            <a:spLocks noChangeArrowheads="1"/>
          </p:cNvSpPr>
          <p:nvPr/>
        </p:nvSpPr>
        <p:spPr bwMode="auto">
          <a:xfrm rot="21251410">
            <a:off x="7769092" y="4132635"/>
            <a:ext cx="1350051" cy="3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dirty="0">
                <a:solidFill>
                  <a:srgbClr val="0070C0"/>
                </a:solidFill>
                <a:latin typeface="Calibri" panose="020F0502020204030204" pitchFamily="34" charset="0"/>
                <a:ea typeface="Arial Unicode MS" panose="020B0604020202020204" pitchFamily="34" charset="-128"/>
                <a:cs typeface="Calibri" panose="020F0502020204030204" pitchFamily="34" charset="0"/>
              </a:rPr>
              <a:t>Financial Risks</a:t>
            </a:r>
          </a:p>
        </p:txBody>
      </p:sp>
      <p:sp>
        <p:nvSpPr>
          <p:cNvPr id="20" name="Content Placeholder 5">
            <a:extLst>
              <a:ext uri="{FF2B5EF4-FFF2-40B4-BE49-F238E27FC236}">
                <a16:creationId xmlns:a16="http://schemas.microsoft.com/office/drawing/2014/main" id="{3C30795F-E47D-424E-A8FE-3C8C64F55084}"/>
              </a:ext>
            </a:extLst>
          </p:cNvPr>
          <p:cNvSpPr txBox="1">
            <a:spLocks/>
          </p:cNvSpPr>
          <p:nvPr/>
        </p:nvSpPr>
        <p:spPr bwMode="auto">
          <a:xfrm>
            <a:off x="2375503" y="4913656"/>
            <a:ext cx="7807325" cy="90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1" rIns="91383" bIns="45691"/>
          <a:lstStyle>
            <a:lvl1pPr defTabSz="506413" eaLnBrk="0" hangingPunct="0">
              <a:spcBef>
                <a:spcPts val="1200"/>
              </a:spcBef>
              <a:buClr>
                <a:srgbClr val="00A4E4"/>
              </a:buClr>
              <a:buFont typeface="Wingdings" pitchFamily="2" charset="2"/>
              <a:buChar char="§"/>
              <a:tabLst>
                <a:tab pos="8901113" algn="r"/>
              </a:tabLst>
              <a:defRPr sz="1400">
                <a:solidFill>
                  <a:srgbClr val="000000"/>
                </a:solidFill>
                <a:latin typeface="Arial" pitchFamily="34" charset="0"/>
                <a:ea typeface="MS PGothic" pitchFamily="34" charset="-128"/>
                <a:cs typeface="Arial" pitchFamily="34" charset="0"/>
              </a:defRPr>
            </a:lvl1pPr>
            <a:lvl2pPr marL="742950" indent="-285750" defTabSz="506413" eaLnBrk="0" hangingPunct="0">
              <a:spcBef>
                <a:spcPts val="300"/>
              </a:spcBef>
              <a:buClr>
                <a:srgbClr val="00A4E4"/>
              </a:buClr>
              <a:buFont typeface="Arial" pitchFamily="34" charset="0"/>
              <a:buChar char="–"/>
              <a:tabLst>
                <a:tab pos="8901113" algn="r"/>
              </a:tabLst>
              <a:defRPr sz="1200">
                <a:solidFill>
                  <a:srgbClr val="000000"/>
                </a:solidFill>
                <a:latin typeface="Arial" pitchFamily="34" charset="0"/>
                <a:ea typeface="MS PGothic" pitchFamily="34" charset="-128"/>
                <a:cs typeface="Arial" pitchFamily="34" charset="0"/>
              </a:defRPr>
            </a:lvl2pPr>
            <a:lvl3pPr marL="11430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3pPr>
            <a:lvl4pPr marL="16002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4pPr>
            <a:lvl5pPr marL="20574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5pPr>
            <a:lvl6pPr marL="25146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6pPr>
            <a:lvl7pPr marL="29718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7pPr>
            <a:lvl8pPr marL="34290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8pPr>
            <a:lvl9pPr marL="38862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9pPr>
          </a:lstStyle>
          <a:p>
            <a:pPr algn="ctr" eaLnBrk="1" fontAlgn="base" hangingPunct="1">
              <a:spcBef>
                <a:spcPts val="525"/>
              </a:spcBef>
              <a:spcAft>
                <a:spcPct val="0"/>
              </a:spcAft>
              <a:buClr>
                <a:srgbClr val="0087BC"/>
              </a:buClr>
              <a:buNone/>
            </a:pPr>
            <a:r>
              <a:rPr lang="en-US" altLang="en-US" sz="2000" b="1" dirty="0">
                <a:solidFill>
                  <a:srgbClr val="00A4E4"/>
                </a:solidFill>
                <a:latin typeface="Calibri" panose="020F0502020204030204" pitchFamily="34" charset="0"/>
                <a:ea typeface="Arial Unicode MS" pitchFamily="34" charset="-128"/>
                <a:cs typeface="Calibri" panose="020F0502020204030204" pitchFamily="34" charset="0"/>
              </a:rPr>
              <a:t>3 big risks get smaller over time.</a:t>
            </a:r>
          </a:p>
          <a:p>
            <a:pPr algn="ctr" eaLnBrk="1" fontAlgn="base" hangingPunct="1">
              <a:spcBef>
                <a:spcPts val="525"/>
              </a:spcBef>
              <a:spcAft>
                <a:spcPct val="0"/>
              </a:spcAft>
              <a:buClr>
                <a:srgbClr val="0087BC"/>
              </a:buClr>
              <a:buNone/>
            </a:pPr>
            <a:r>
              <a:rPr lang="en-US" altLang="en-US" sz="2000" b="1" dirty="0">
                <a:solidFill>
                  <a:srgbClr val="5F5F5F"/>
                </a:solidFill>
                <a:latin typeface="Calibri" panose="020F0502020204030204" pitchFamily="34" charset="0"/>
                <a:ea typeface="Arial Unicode MS" pitchFamily="34" charset="-128"/>
                <a:cs typeface="Calibri" panose="020F0502020204030204" pitchFamily="34" charset="0"/>
              </a:rPr>
              <a:t>3 other big risks get larger over time.</a:t>
            </a:r>
          </a:p>
        </p:txBody>
      </p:sp>
      <p:sp>
        <p:nvSpPr>
          <p:cNvPr id="21" name="Rectangle 10">
            <a:extLst>
              <a:ext uri="{FF2B5EF4-FFF2-40B4-BE49-F238E27FC236}">
                <a16:creationId xmlns:a16="http://schemas.microsoft.com/office/drawing/2014/main" id="{5D7E6D4D-46AB-4895-B0AB-8DF98A56CDD2}"/>
              </a:ext>
            </a:extLst>
          </p:cNvPr>
          <p:cNvSpPr>
            <a:spLocks noChangeArrowheads="1"/>
          </p:cNvSpPr>
          <p:nvPr/>
        </p:nvSpPr>
        <p:spPr bwMode="auto">
          <a:xfrm>
            <a:off x="9814870" y="3384866"/>
            <a:ext cx="345296" cy="5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87" tIns="40244" rIns="80487" bIns="40244">
            <a:spAutoFit/>
          </a:bodyPr>
          <a:lstStyle>
            <a:lvl1pPr>
              <a:spcBef>
                <a:spcPts val="1338"/>
              </a:spcBef>
              <a:buClr>
                <a:srgbClr val="00A4E4"/>
              </a:buClr>
              <a:buFont typeface="Wingdings" panose="05000000000000000000" pitchFamily="2" charset="2"/>
              <a:buChar char="§"/>
              <a:defRPr sz="16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1pPr>
            <a:lvl2pPr marL="742950" indent="-285750">
              <a:spcBef>
                <a:spcPts val="338"/>
              </a:spcBef>
              <a:buClr>
                <a:srgbClr val="00A4E4"/>
              </a:buClr>
              <a:buFont typeface="Arial Unicode MS" panose="020B0604020202020204" pitchFamily="34" charset="-128"/>
              <a:buChar char="–"/>
              <a:defRPr sz="13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2pPr>
            <a:lvl3pPr marL="11430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3pPr>
            <a:lvl4pPr marL="16002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4pPr>
            <a:lvl5pPr marL="2057400" indent="-228600">
              <a:spcBef>
                <a:spcPts val="338"/>
              </a:spcBef>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5pPr>
            <a:lvl6pPr marL="25146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6pPr>
            <a:lvl7pPr marL="29718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7pPr>
            <a:lvl8pPr marL="34290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8pPr>
            <a:lvl9pPr marL="3886200" indent="-228600" defTabSz="504825" eaLnBrk="0" fontAlgn="base" hangingPunct="0">
              <a:spcBef>
                <a:spcPts val="338"/>
              </a:spcBef>
              <a:spcAft>
                <a:spcPct val="0"/>
              </a:spcAft>
              <a:buClr>
                <a:srgbClr val="00A4E4"/>
              </a:buClr>
              <a:buFont typeface="Arial Unicode MS" panose="020B0604020202020204" pitchFamily="34" charset="-128"/>
              <a:buChar char="»"/>
              <a:defRPr sz="1100">
                <a:solidFill>
                  <a:srgbClr val="000000"/>
                </a:solidFill>
                <a:latin typeface="Arial Unicode MS" panose="020B0604020202020204" pitchFamily="34" charset="-128"/>
                <a:ea typeface="ＭＳ Ｐゴシック" panose="020B0600070205080204" pitchFamily="34" charset="-128"/>
                <a:cs typeface="Arial Unicode MS" panose="020B0604020202020204" pitchFamily="34" charset="-128"/>
              </a:defRPr>
            </a:lvl9pPr>
          </a:lstStyle>
          <a:p>
            <a:pPr defTabSz="456911" eaLnBrk="0" fontAlgn="base" hangingPunct="0">
              <a:spcBef>
                <a:spcPct val="0"/>
              </a:spcBef>
              <a:spcAft>
                <a:spcPct val="0"/>
              </a:spcAft>
              <a:buClrTx/>
              <a:buNone/>
              <a:defRPr/>
            </a:pPr>
            <a:r>
              <a:rPr lang="en-US" sz="2800" b="1" dirty="0">
                <a:solidFill>
                  <a:srgbClr val="5F5F5F"/>
                </a:solidFill>
                <a:latin typeface="Calibri" panose="020F0502020204030204" pitchFamily="34" charset="0"/>
                <a:ea typeface="Arial Unicode MS" panose="020B0604020202020204" pitchFamily="34" charset="-128"/>
                <a:cs typeface="Calibri" panose="020F0502020204030204" pitchFamily="34" charset="0"/>
              </a:rPr>
              <a:t>$</a:t>
            </a:r>
          </a:p>
        </p:txBody>
      </p:sp>
      <p:sp>
        <p:nvSpPr>
          <p:cNvPr id="22" name="Content Placeholder 5">
            <a:extLst>
              <a:ext uri="{FF2B5EF4-FFF2-40B4-BE49-F238E27FC236}">
                <a16:creationId xmlns:a16="http://schemas.microsoft.com/office/drawing/2014/main" id="{867E9F8A-EDEA-484A-B92C-F9B7A25F38B9}"/>
              </a:ext>
            </a:extLst>
          </p:cNvPr>
          <p:cNvSpPr txBox="1">
            <a:spLocks/>
          </p:cNvSpPr>
          <p:nvPr/>
        </p:nvSpPr>
        <p:spPr bwMode="auto">
          <a:xfrm>
            <a:off x="4322011" y="2034610"/>
            <a:ext cx="1484642" cy="31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1" rIns="91383" bIns="45691"/>
          <a:lstStyle>
            <a:lvl1pPr defTabSz="506413" eaLnBrk="0" hangingPunct="0">
              <a:spcBef>
                <a:spcPts val="1200"/>
              </a:spcBef>
              <a:buClr>
                <a:srgbClr val="00A4E4"/>
              </a:buClr>
              <a:buFont typeface="Wingdings" pitchFamily="2" charset="2"/>
              <a:buChar char="§"/>
              <a:tabLst>
                <a:tab pos="8901113" algn="r"/>
              </a:tabLst>
              <a:defRPr sz="1400">
                <a:solidFill>
                  <a:srgbClr val="000000"/>
                </a:solidFill>
                <a:latin typeface="Arial" pitchFamily="34" charset="0"/>
                <a:ea typeface="MS PGothic" pitchFamily="34" charset="-128"/>
                <a:cs typeface="Arial" pitchFamily="34" charset="0"/>
              </a:defRPr>
            </a:lvl1pPr>
            <a:lvl2pPr marL="742950" indent="-285750" defTabSz="506413" eaLnBrk="0" hangingPunct="0">
              <a:spcBef>
                <a:spcPts val="300"/>
              </a:spcBef>
              <a:buClr>
                <a:srgbClr val="00A4E4"/>
              </a:buClr>
              <a:buFont typeface="Arial" pitchFamily="34" charset="0"/>
              <a:buChar char="–"/>
              <a:tabLst>
                <a:tab pos="8901113" algn="r"/>
              </a:tabLst>
              <a:defRPr sz="1200">
                <a:solidFill>
                  <a:srgbClr val="000000"/>
                </a:solidFill>
                <a:latin typeface="Arial" pitchFamily="34" charset="0"/>
                <a:ea typeface="MS PGothic" pitchFamily="34" charset="-128"/>
                <a:cs typeface="Arial" pitchFamily="34" charset="0"/>
              </a:defRPr>
            </a:lvl2pPr>
            <a:lvl3pPr marL="11430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3pPr>
            <a:lvl4pPr marL="16002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4pPr>
            <a:lvl5pPr marL="20574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5pPr>
            <a:lvl6pPr marL="25146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6pPr>
            <a:lvl7pPr marL="29718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7pPr>
            <a:lvl8pPr marL="34290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8pPr>
            <a:lvl9pPr marL="38862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9pPr>
          </a:lstStyle>
          <a:p>
            <a:pPr algn="ctr" eaLnBrk="1" fontAlgn="base" hangingPunct="1">
              <a:spcBef>
                <a:spcPts val="525"/>
              </a:spcBef>
              <a:spcAft>
                <a:spcPct val="0"/>
              </a:spcAft>
              <a:buClr>
                <a:srgbClr val="0087BC"/>
              </a:buClr>
              <a:buNone/>
            </a:pPr>
            <a:r>
              <a:rPr lang="en-US" altLang="en-US" sz="2000" b="1" u="sng" dirty="0">
                <a:solidFill>
                  <a:srgbClr val="00A4E4"/>
                </a:solidFill>
                <a:latin typeface="Calibri" panose="020F0502020204030204" pitchFamily="34" charset="0"/>
                <a:ea typeface="Arial Unicode MS" pitchFamily="34" charset="-128"/>
                <a:cs typeface="Calibri" panose="020F0502020204030204" pitchFamily="34" charset="0"/>
              </a:rPr>
              <a:t>If</a:t>
            </a:r>
            <a:r>
              <a:rPr lang="en-US" altLang="en-US" sz="2000" b="1" dirty="0">
                <a:solidFill>
                  <a:srgbClr val="00A4E4"/>
                </a:solidFill>
                <a:latin typeface="Calibri" panose="020F0502020204030204" pitchFamily="34" charset="0"/>
                <a:ea typeface="Arial Unicode MS" pitchFamily="34" charset="-128"/>
                <a:cs typeface="Calibri" panose="020F0502020204030204" pitchFamily="34" charset="0"/>
              </a:rPr>
              <a:t> You Die</a:t>
            </a:r>
          </a:p>
        </p:txBody>
      </p:sp>
      <p:sp>
        <p:nvSpPr>
          <p:cNvPr id="23" name="Content Placeholder 5">
            <a:extLst>
              <a:ext uri="{FF2B5EF4-FFF2-40B4-BE49-F238E27FC236}">
                <a16:creationId xmlns:a16="http://schemas.microsoft.com/office/drawing/2014/main" id="{29AF3EA7-9052-4176-AF94-75CB4D9ECBA2}"/>
              </a:ext>
            </a:extLst>
          </p:cNvPr>
          <p:cNvSpPr txBox="1">
            <a:spLocks/>
          </p:cNvSpPr>
          <p:nvPr/>
        </p:nvSpPr>
        <p:spPr bwMode="auto">
          <a:xfrm>
            <a:off x="6441752" y="2034613"/>
            <a:ext cx="2364582" cy="33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1" rIns="91383" bIns="45691"/>
          <a:lstStyle>
            <a:lvl1pPr defTabSz="506413" eaLnBrk="0" hangingPunct="0">
              <a:spcBef>
                <a:spcPts val="1200"/>
              </a:spcBef>
              <a:buClr>
                <a:srgbClr val="00A4E4"/>
              </a:buClr>
              <a:buFont typeface="Wingdings" pitchFamily="2" charset="2"/>
              <a:buChar char="§"/>
              <a:tabLst>
                <a:tab pos="8901113" algn="r"/>
              </a:tabLst>
              <a:defRPr sz="1400">
                <a:solidFill>
                  <a:srgbClr val="000000"/>
                </a:solidFill>
                <a:latin typeface="Arial" pitchFamily="34" charset="0"/>
                <a:ea typeface="MS PGothic" pitchFamily="34" charset="-128"/>
                <a:cs typeface="Arial" pitchFamily="34" charset="0"/>
              </a:defRPr>
            </a:lvl1pPr>
            <a:lvl2pPr marL="742950" indent="-285750" defTabSz="506413" eaLnBrk="0" hangingPunct="0">
              <a:spcBef>
                <a:spcPts val="300"/>
              </a:spcBef>
              <a:buClr>
                <a:srgbClr val="00A4E4"/>
              </a:buClr>
              <a:buFont typeface="Arial" pitchFamily="34" charset="0"/>
              <a:buChar char="–"/>
              <a:tabLst>
                <a:tab pos="8901113" algn="r"/>
              </a:tabLst>
              <a:defRPr sz="1200">
                <a:solidFill>
                  <a:srgbClr val="000000"/>
                </a:solidFill>
                <a:latin typeface="Arial" pitchFamily="34" charset="0"/>
                <a:ea typeface="MS PGothic" pitchFamily="34" charset="-128"/>
                <a:cs typeface="Arial" pitchFamily="34" charset="0"/>
              </a:defRPr>
            </a:lvl2pPr>
            <a:lvl3pPr marL="11430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3pPr>
            <a:lvl4pPr marL="16002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4pPr>
            <a:lvl5pPr marL="20574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5pPr>
            <a:lvl6pPr marL="25146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6pPr>
            <a:lvl7pPr marL="29718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7pPr>
            <a:lvl8pPr marL="34290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8pPr>
            <a:lvl9pPr marL="38862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9pPr>
          </a:lstStyle>
          <a:p>
            <a:pPr algn="ctr" eaLnBrk="1" fontAlgn="base" hangingPunct="1">
              <a:spcBef>
                <a:spcPts val="525"/>
              </a:spcBef>
              <a:spcAft>
                <a:spcPct val="0"/>
              </a:spcAft>
              <a:buClr>
                <a:srgbClr val="0087BC"/>
              </a:buClr>
              <a:buNone/>
            </a:pPr>
            <a:r>
              <a:rPr lang="en-US" altLang="en-US" sz="2000" b="1" u="sng" dirty="0">
                <a:solidFill>
                  <a:srgbClr val="5F5F5F"/>
                </a:solidFill>
                <a:latin typeface="Calibri" panose="020F0502020204030204" pitchFamily="34" charset="0"/>
                <a:ea typeface="Arial Unicode MS" pitchFamily="34" charset="-128"/>
                <a:cs typeface="Calibri" panose="020F0502020204030204" pitchFamily="34" charset="0"/>
              </a:rPr>
              <a:t>When</a:t>
            </a:r>
            <a:r>
              <a:rPr lang="en-US" altLang="en-US" sz="2000" b="1" dirty="0">
                <a:solidFill>
                  <a:srgbClr val="5F5F5F"/>
                </a:solidFill>
                <a:latin typeface="Calibri" panose="020F0502020204030204" pitchFamily="34" charset="0"/>
                <a:ea typeface="Arial Unicode MS" pitchFamily="34" charset="-128"/>
                <a:cs typeface="Calibri" panose="020F0502020204030204" pitchFamily="34" charset="0"/>
              </a:rPr>
              <a:t> You Die</a:t>
            </a:r>
          </a:p>
        </p:txBody>
      </p:sp>
      <p:cxnSp>
        <p:nvCxnSpPr>
          <p:cNvPr id="24" name="Straight Arrow Connector 23">
            <a:extLst>
              <a:ext uri="{FF2B5EF4-FFF2-40B4-BE49-F238E27FC236}">
                <a16:creationId xmlns:a16="http://schemas.microsoft.com/office/drawing/2014/main" id="{D9502F79-3246-44D5-981A-9F6635A9A3C5}"/>
              </a:ext>
            </a:extLst>
          </p:cNvPr>
          <p:cNvCxnSpPr/>
          <p:nvPr/>
        </p:nvCxnSpPr>
        <p:spPr>
          <a:xfrm flipH="1">
            <a:off x="4180127" y="2416875"/>
            <a:ext cx="742321" cy="709624"/>
          </a:xfrm>
          <a:prstGeom prst="straightConnector1">
            <a:avLst/>
          </a:prstGeom>
          <a:noFill/>
          <a:ln w="57150" cap="flat" cmpd="sng" algn="ctr">
            <a:solidFill>
              <a:srgbClr val="0073AE">
                <a:shade val="95000"/>
                <a:satMod val="105000"/>
              </a:srgbClr>
            </a:solidFill>
            <a:prstDash val="solid"/>
            <a:tailEnd type="arrow"/>
          </a:ln>
          <a:effectLst/>
        </p:spPr>
      </p:cxnSp>
      <p:cxnSp>
        <p:nvCxnSpPr>
          <p:cNvPr id="25" name="Straight Arrow Connector 24">
            <a:extLst>
              <a:ext uri="{FF2B5EF4-FFF2-40B4-BE49-F238E27FC236}">
                <a16:creationId xmlns:a16="http://schemas.microsoft.com/office/drawing/2014/main" id="{E015DF0A-BD16-4507-B7EF-C437DAD3FC8A}"/>
              </a:ext>
            </a:extLst>
          </p:cNvPr>
          <p:cNvCxnSpPr/>
          <p:nvPr/>
        </p:nvCxnSpPr>
        <p:spPr>
          <a:xfrm>
            <a:off x="7584611" y="2385342"/>
            <a:ext cx="674700" cy="709625"/>
          </a:xfrm>
          <a:prstGeom prst="straightConnector1">
            <a:avLst/>
          </a:prstGeom>
          <a:noFill/>
          <a:ln w="57150" cap="flat" cmpd="sng" algn="ctr">
            <a:solidFill>
              <a:srgbClr val="0073AE">
                <a:shade val="95000"/>
                <a:satMod val="105000"/>
              </a:srgbClr>
            </a:solidFill>
            <a:prstDash val="solid"/>
            <a:tailEnd type="arrow"/>
          </a:ln>
          <a:effectLst/>
        </p:spPr>
      </p:cxnSp>
      <p:cxnSp>
        <p:nvCxnSpPr>
          <p:cNvPr id="26" name="Straight Connector 25">
            <a:extLst>
              <a:ext uri="{FF2B5EF4-FFF2-40B4-BE49-F238E27FC236}">
                <a16:creationId xmlns:a16="http://schemas.microsoft.com/office/drawing/2014/main" id="{7AE5E749-F949-46DF-BC51-E737D0D51A56}"/>
              </a:ext>
            </a:extLst>
          </p:cNvPr>
          <p:cNvCxnSpPr/>
          <p:nvPr/>
        </p:nvCxnSpPr>
        <p:spPr>
          <a:xfrm flipV="1">
            <a:off x="6222026" y="2707359"/>
            <a:ext cx="0" cy="18256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a16="http://schemas.microsoft.com/office/drawing/2014/main" id="{0EAAC5ED-EBC3-4A60-93F9-35E531810942}"/>
              </a:ext>
            </a:extLst>
          </p:cNvPr>
          <p:cNvSpPr txBox="1">
            <a:spLocks/>
          </p:cNvSpPr>
          <p:nvPr/>
        </p:nvSpPr>
        <p:spPr bwMode="auto">
          <a:xfrm>
            <a:off x="5499202" y="2344670"/>
            <a:ext cx="1484642" cy="31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1" rIns="91383" bIns="45691"/>
          <a:lstStyle>
            <a:lvl1pPr defTabSz="506413" eaLnBrk="0" hangingPunct="0">
              <a:spcBef>
                <a:spcPts val="1200"/>
              </a:spcBef>
              <a:buClr>
                <a:srgbClr val="00A4E4"/>
              </a:buClr>
              <a:buFont typeface="Wingdings" pitchFamily="2" charset="2"/>
              <a:buChar char="§"/>
              <a:tabLst>
                <a:tab pos="8901113" algn="r"/>
              </a:tabLst>
              <a:defRPr sz="1400">
                <a:solidFill>
                  <a:srgbClr val="000000"/>
                </a:solidFill>
                <a:latin typeface="Arial" pitchFamily="34" charset="0"/>
                <a:ea typeface="MS PGothic" pitchFamily="34" charset="-128"/>
                <a:cs typeface="Arial" pitchFamily="34" charset="0"/>
              </a:defRPr>
            </a:lvl1pPr>
            <a:lvl2pPr marL="742950" indent="-285750" defTabSz="506413" eaLnBrk="0" hangingPunct="0">
              <a:spcBef>
                <a:spcPts val="300"/>
              </a:spcBef>
              <a:buClr>
                <a:srgbClr val="00A4E4"/>
              </a:buClr>
              <a:buFont typeface="Arial" pitchFamily="34" charset="0"/>
              <a:buChar char="–"/>
              <a:tabLst>
                <a:tab pos="8901113" algn="r"/>
              </a:tabLst>
              <a:defRPr sz="1200">
                <a:solidFill>
                  <a:srgbClr val="000000"/>
                </a:solidFill>
                <a:latin typeface="Arial" pitchFamily="34" charset="0"/>
                <a:ea typeface="MS PGothic" pitchFamily="34" charset="-128"/>
                <a:cs typeface="Arial" pitchFamily="34" charset="0"/>
              </a:defRPr>
            </a:lvl2pPr>
            <a:lvl3pPr marL="11430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3pPr>
            <a:lvl4pPr marL="16002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4pPr>
            <a:lvl5pPr marL="2057400" indent="-228600" defTabSz="506413" eaLnBrk="0" hangingPunct="0">
              <a:spcBef>
                <a:spcPts val="300"/>
              </a:spcBef>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5pPr>
            <a:lvl6pPr marL="25146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6pPr>
            <a:lvl7pPr marL="29718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7pPr>
            <a:lvl8pPr marL="34290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8pPr>
            <a:lvl9pPr marL="3886200" indent="-228600" defTabSz="506413" eaLnBrk="0" fontAlgn="base" hangingPunct="0">
              <a:spcBef>
                <a:spcPts val="300"/>
              </a:spcBef>
              <a:spcAft>
                <a:spcPct val="0"/>
              </a:spcAft>
              <a:buClr>
                <a:srgbClr val="00A4E4"/>
              </a:buClr>
              <a:buFont typeface="Arial" pitchFamily="34" charset="0"/>
              <a:buChar char="»"/>
              <a:tabLst>
                <a:tab pos="8901113" algn="r"/>
              </a:tabLst>
              <a:defRPr sz="1000">
                <a:solidFill>
                  <a:srgbClr val="000000"/>
                </a:solidFill>
                <a:latin typeface="Arial" pitchFamily="34" charset="0"/>
                <a:ea typeface="MS PGothic" pitchFamily="34" charset="-128"/>
                <a:cs typeface="Arial" pitchFamily="34" charset="0"/>
              </a:defRPr>
            </a:lvl9pPr>
          </a:lstStyle>
          <a:p>
            <a:pPr algn="ctr" eaLnBrk="1" fontAlgn="base" hangingPunct="1">
              <a:spcBef>
                <a:spcPts val="525"/>
              </a:spcBef>
              <a:spcAft>
                <a:spcPct val="0"/>
              </a:spcAft>
              <a:buClr>
                <a:srgbClr val="0087BC"/>
              </a:buClr>
              <a:buNone/>
            </a:pPr>
            <a:r>
              <a:rPr lang="en-US" altLang="en-US" sz="2000" b="1" dirty="0">
                <a:solidFill>
                  <a:srgbClr val="00A4E4"/>
                </a:solidFill>
                <a:latin typeface="Calibri" panose="020F0502020204030204" pitchFamily="34" charset="0"/>
                <a:ea typeface="Arial Unicode MS" pitchFamily="34" charset="-128"/>
                <a:cs typeface="Calibri" panose="020F0502020204030204" pitchFamily="34" charset="0"/>
              </a:rPr>
              <a:t>Retirement</a:t>
            </a:r>
          </a:p>
        </p:txBody>
      </p:sp>
      <p:sp>
        <p:nvSpPr>
          <p:cNvPr id="28" name="TextBox 27">
            <a:extLst>
              <a:ext uri="{FF2B5EF4-FFF2-40B4-BE49-F238E27FC236}">
                <a16:creationId xmlns:a16="http://schemas.microsoft.com/office/drawing/2014/main" id="{407AB5B1-F9EF-495F-A800-25FEA7076A77}"/>
              </a:ext>
            </a:extLst>
          </p:cNvPr>
          <p:cNvSpPr txBox="1"/>
          <p:nvPr/>
        </p:nvSpPr>
        <p:spPr>
          <a:xfrm>
            <a:off x="6261769" y="2091847"/>
            <a:ext cx="3379676" cy="2416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36" tIns="274307" rIns="91436" bIns="274307" rtlCol="0" anchor="ctr" anchorCtr="1">
            <a:spAutoFit/>
          </a:bodyPr>
          <a:lstStyle/>
          <a:p>
            <a:pPr marL="228588" indent="-228588">
              <a:spcBef>
                <a:spcPts val="600"/>
              </a:spcBef>
              <a:buFont typeface="Arial" panose="020B0604020202020204" pitchFamily="34" charset="0"/>
              <a:buChar char="•"/>
            </a:pPr>
            <a:r>
              <a:rPr lang="en-US" sz="1600" b="1" dirty="0">
                <a:latin typeface="Calibri" panose="020F0502020204030204" pitchFamily="34" charset="0"/>
                <a:cs typeface="Calibri" panose="020F0502020204030204" pitchFamily="34" charset="0"/>
              </a:rPr>
              <a:t>Stock Market Corrections</a:t>
            </a:r>
          </a:p>
          <a:p>
            <a:pPr marL="228588" indent="-228588">
              <a:spcBef>
                <a:spcPts val="600"/>
              </a:spcBef>
              <a:buFont typeface="Arial" panose="020B0604020202020204" pitchFamily="34" charset="0"/>
              <a:buChar char="•"/>
            </a:pPr>
            <a:r>
              <a:rPr lang="en-US" sz="1600" b="1" dirty="0">
                <a:latin typeface="Calibri" panose="020F0502020204030204" pitchFamily="34" charset="0"/>
                <a:cs typeface="Calibri" panose="020F0502020204030204" pitchFamily="34" charset="0"/>
              </a:rPr>
              <a:t>Home Ownership Expenses</a:t>
            </a:r>
          </a:p>
          <a:p>
            <a:pPr marL="228588" indent="-228588">
              <a:spcBef>
                <a:spcPts val="600"/>
              </a:spcBef>
              <a:buFont typeface="Arial" panose="020B0604020202020204" pitchFamily="34" charset="0"/>
              <a:buChar char="•"/>
            </a:pPr>
            <a:r>
              <a:rPr lang="en-US" sz="1600" b="1" dirty="0">
                <a:latin typeface="Calibri" panose="020F0502020204030204" pitchFamily="34" charset="0"/>
                <a:cs typeface="Calibri" panose="020F0502020204030204" pitchFamily="34" charset="0"/>
              </a:rPr>
              <a:t>Low Interest Rates</a:t>
            </a:r>
          </a:p>
          <a:p>
            <a:pPr marL="228588" indent="-228588">
              <a:spcBef>
                <a:spcPts val="600"/>
              </a:spcBef>
              <a:buFont typeface="Arial" panose="020B0604020202020204" pitchFamily="34" charset="0"/>
              <a:buChar char="•"/>
            </a:pPr>
            <a:r>
              <a:rPr lang="en-US" sz="1600" b="1" dirty="0">
                <a:latin typeface="Calibri" panose="020F0502020204030204" pitchFamily="34" charset="0"/>
                <a:cs typeface="Calibri" panose="020F0502020204030204" pitchFamily="34" charset="0"/>
              </a:rPr>
              <a:t>Increasing Tax Rates</a:t>
            </a:r>
          </a:p>
          <a:p>
            <a:pPr marL="228588" indent="-228588">
              <a:spcBef>
                <a:spcPts val="600"/>
              </a:spcBef>
              <a:buFont typeface="Arial" panose="020B0604020202020204" pitchFamily="34" charset="0"/>
              <a:buChar char="•"/>
            </a:pPr>
            <a:r>
              <a:rPr lang="en-US" sz="1600" b="1" dirty="0">
                <a:latin typeface="Calibri" panose="020F0502020204030204" pitchFamily="34" charset="0"/>
                <a:cs typeface="Calibri" panose="020F0502020204030204" pitchFamily="34" charset="0"/>
              </a:rPr>
              <a:t>Under-Saved</a:t>
            </a:r>
          </a:p>
          <a:p>
            <a:pPr marL="228588" indent="-228588">
              <a:spcBef>
                <a:spcPts val="600"/>
              </a:spcBef>
              <a:buFont typeface="Arial" panose="020B0604020202020204" pitchFamily="34" charset="0"/>
              <a:buChar char="•"/>
            </a:pPr>
            <a:r>
              <a:rPr lang="en-US" sz="1600" b="1" dirty="0">
                <a:latin typeface="Calibri" panose="020F0502020204030204" pitchFamily="34" charset="0"/>
                <a:cs typeface="Calibri" panose="020F0502020204030204" pitchFamily="34" charset="0"/>
              </a:rPr>
              <a:t>Spent Too Much Too Soon</a:t>
            </a:r>
          </a:p>
        </p:txBody>
      </p:sp>
      <p:pic>
        <p:nvPicPr>
          <p:cNvPr id="29" name="Picture 28">
            <a:extLst>
              <a:ext uri="{FF2B5EF4-FFF2-40B4-BE49-F238E27FC236}">
                <a16:creationId xmlns:a16="http://schemas.microsoft.com/office/drawing/2014/main" id="{EFCEEACF-CA71-4989-8293-2AA6EAF68FC4}"/>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13466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1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22" presetClass="entr" presetSubtype="8"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1500"/>
                            </p:stCondLst>
                            <p:childTnLst>
                              <p:par>
                                <p:cTn id="24" presetID="22" presetClass="entr" presetSubtype="8" fill="hold" nodeType="after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750"/>
                                        <p:tgtEl>
                                          <p:spTgt spid="8"/>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wipe(left)">
                                      <p:cBhvr>
                                        <p:cTn id="34" dur="1000"/>
                                        <p:tgtEl>
                                          <p:spTgt spid="2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bg/>
                                          </p:spTgt>
                                        </p:tgtEl>
                                        <p:attrNameLst>
                                          <p:attrName>style.visibility</p:attrName>
                                        </p:attrNameLst>
                                      </p:cBhvr>
                                      <p:to>
                                        <p:strVal val="visible"/>
                                      </p:to>
                                    </p:set>
                                    <p:anim calcmode="lin" valueType="num">
                                      <p:cBhvr>
                                        <p:cTn id="47" dur="500" fill="hold"/>
                                        <p:tgtEl>
                                          <p:spTgt spid="28">
                                            <p:bg/>
                                          </p:spTgt>
                                        </p:tgtEl>
                                        <p:attrNameLst>
                                          <p:attrName>ppt_w</p:attrName>
                                        </p:attrNameLst>
                                      </p:cBhvr>
                                      <p:tavLst>
                                        <p:tav tm="0">
                                          <p:val>
                                            <p:fltVal val="0"/>
                                          </p:val>
                                        </p:tav>
                                        <p:tav tm="100000">
                                          <p:val>
                                            <p:strVal val="#ppt_w"/>
                                          </p:val>
                                        </p:tav>
                                      </p:tavLst>
                                    </p:anim>
                                    <p:anim calcmode="lin" valueType="num">
                                      <p:cBhvr>
                                        <p:cTn id="48" dur="500" fill="hold"/>
                                        <p:tgtEl>
                                          <p:spTgt spid="28">
                                            <p:bg/>
                                          </p:spTgt>
                                        </p:tgtEl>
                                        <p:attrNameLst>
                                          <p:attrName>ppt_h</p:attrName>
                                        </p:attrNameLst>
                                      </p:cBhvr>
                                      <p:tavLst>
                                        <p:tav tm="0">
                                          <p:val>
                                            <p:fltVal val="0"/>
                                          </p:val>
                                        </p:tav>
                                        <p:tav tm="100000">
                                          <p:val>
                                            <p:strVal val="#ppt_h"/>
                                          </p:val>
                                        </p:tav>
                                      </p:tavLst>
                                    </p:anim>
                                    <p:animEffect transition="in" filter="fade">
                                      <p:cBhvr>
                                        <p:cTn id="49" dur="500"/>
                                        <p:tgtEl>
                                          <p:spTgt spid="28">
                                            <p:bg/>
                                          </p:spTgt>
                                        </p:tgtEl>
                                      </p:cBhvr>
                                    </p:animEffect>
                                  </p:childTnLst>
                                </p:cTn>
                              </p:par>
                              <p:par>
                                <p:cTn id="50" presetID="22" presetClass="entr" presetSubtype="8" fill="hold" grpId="0" nodeType="withEffect">
                                  <p:stCondLst>
                                    <p:cond delay="25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wipe(left)">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
                                            <p:txEl>
                                              <p:pRg st="1" end="1"/>
                                            </p:txEl>
                                          </p:spTgt>
                                        </p:tgtEl>
                                        <p:attrNameLst>
                                          <p:attrName>style.visibility</p:attrName>
                                        </p:attrNameLst>
                                      </p:cBhvr>
                                      <p:to>
                                        <p:strVal val="visible"/>
                                      </p:to>
                                    </p:set>
                                    <p:animEffect transition="in" filter="wipe(left)">
                                      <p:cBhvr>
                                        <p:cTn id="57" dur="500"/>
                                        <p:tgtEl>
                                          <p:spTgt spid="2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8">
                                            <p:txEl>
                                              <p:pRg st="2" end="2"/>
                                            </p:txEl>
                                          </p:spTgt>
                                        </p:tgtEl>
                                        <p:attrNameLst>
                                          <p:attrName>style.visibility</p:attrName>
                                        </p:attrNameLst>
                                      </p:cBhvr>
                                      <p:to>
                                        <p:strVal val="visible"/>
                                      </p:to>
                                    </p:set>
                                    <p:animEffect transition="in" filter="wipe(left)">
                                      <p:cBhvr>
                                        <p:cTn id="62" dur="500"/>
                                        <p:tgtEl>
                                          <p:spTgt spid="2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8">
                                            <p:txEl>
                                              <p:pRg st="3" end="3"/>
                                            </p:txEl>
                                          </p:spTgt>
                                        </p:tgtEl>
                                        <p:attrNameLst>
                                          <p:attrName>style.visibility</p:attrName>
                                        </p:attrNameLst>
                                      </p:cBhvr>
                                      <p:to>
                                        <p:strVal val="visible"/>
                                      </p:to>
                                    </p:set>
                                    <p:animEffect transition="in" filter="wipe(left)">
                                      <p:cBhvr>
                                        <p:cTn id="67" dur="500"/>
                                        <p:tgtEl>
                                          <p:spTgt spid="28">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
                                            <p:txEl>
                                              <p:pRg st="4" end="4"/>
                                            </p:txEl>
                                          </p:spTgt>
                                        </p:tgtEl>
                                        <p:attrNameLst>
                                          <p:attrName>style.visibility</p:attrName>
                                        </p:attrNameLst>
                                      </p:cBhvr>
                                      <p:to>
                                        <p:strVal val="visible"/>
                                      </p:to>
                                    </p:set>
                                    <p:animEffect transition="in" filter="wipe(left)">
                                      <p:cBhvr>
                                        <p:cTn id="72" dur="500"/>
                                        <p:tgtEl>
                                          <p:spTgt spid="28">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8">
                                            <p:txEl>
                                              <p:pRg st="5" end="5"/>
                                            </p:txEl>
                                          </p:spTgt>
                                        </p:tgtEl>
                                        <p:attrNameLst>
                                          <p:attrName>style.visibility</p:attrName>
                                        </p:attrNameLst>
                                      </p:cBhvr>
                                      <p:to>
                                        <p:strVal val="visible"/>
                                      </p:to>
                                    </p:set>
                                    <p:animEffect transition="in" filter="wipe(left)">
                                      <p:cBhvr>
                                        <p:cTn id="77" dur="500"/>
                                        <p:tgtEl>
                                          <p:spTgt spid="28">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xit" presetSubtype="32" fill="hold" grpId="1" nodeType="clickEffect">
                                  <p:stCondLst>
                                    <p:cond delay="0"/>
                                  </p:stCondLst>
                                  <p:childTnLst>
                                    <p:anim calcmode="lin" valueType="num">
                                      <p:cBhvr>
                                        <p:cTn id="81" dur="500"/>
                                        <p:tgtEl>
                                          <p:spTgt spid="28">
                                            <p:txEl>
                                              <p:pRg st="0" end="0"/>
                                            </p:txEl>
                                          </p:spTgt>
                                        </p:tgtEl>
                                        <p:attrNameLst>
                                          <p:attrName>ppt_w</p:attrName>
                                        </p:attrNameLst>
                                      </p:cBhvr>
                                      <p:tavLst>
                                        <p:tav tm="0">
                                          <p:val>
                                            <p:strVal val="ppt_w"/>
                                          </p:val>
                                        </p:tav>
                                        <p:tav tm="100000">
                                          <p:val>
                                            <p:fltVal val="0"/>
                                          </p:val>
                                        </p:tav>
                                      </p:tavLst>
                                    </p:anim>
                                    <p:anim calcmode="lin" valueType="num">
                                      <p:cBhvr>
                                        <p:cTn id="82" dur="500"/>
                                        <p:tgtEl>
                                          <p:spTgt spid="28">
                                            <p:txEl>
                                              <p:pRg st="0" end="0"/>
                                            </p:txEl>
                                          </p:spTgt>
                                        </p:tgtEl>
                                        <p:attrNameLst>
                                          <p:attrName>ppt_h</p:attrName>
                                        </p:attrNameLst>
                                      </p:cBhvr>
                                      <p:tavLst>
                                        <p:tav tm="0">
                                          <p:val>
                                            <p:strVal val="ppt_h"/>
                                          </p:val>
                                        </p:tav>
                                        <p:tav tm="100000">
                                          <p:val>
                                            <p:fltVal val="0"/>
                                          </p:val>
                                        </p:tav>
                                      </p:tavLst>
                                    </p:anim>
                                    <p:animEffect transition="out" filter="fade">
                                      <p:cBhvr>
                                        <p:cTn id="83" dur="500"/>
                                        <p:tgtEl>
                                          <p:spTgt spid="28">
                                            <p:txEl>
                                              <p:pRg st="0" end="0"/>
                                            </p:txEl>
                                          </p:spTgt>
                                        </p:tgtEl>
                                      </p:cBhvr>
                                    </p:animEffect>
                                    <p:set>
                                      <p:cBhvr>
                                        <p:cTn id="84" dur="1" fill="hold">
                                          <p:stCondLst>
                                            <p:cond delay="499"/>
                                          </p:stCondLst>
                                        </p:cTn>
                                        <p:tgtEl>
                                          <p:spTgt spid="28">
                                            <p:txEl>
                                              <p:pRg st="0" end="0"/>
                                            </p:txEl>
                                          </p:spTgt>
                                        </p:tgtEl>
                                        <p:attrNameLst>
                                          <p:attrName>style.visibility</p:attrName>
                                        </p:attrNameLst>
                                      </p:cBhvr>
                                      <p:to>
                                        <p:strVal val="hidden"/>
                                      </p:to>
                                    </p:set>
                                  </p:childTnLst>
                                </p:cTn>
                              </p:par>
                              <p:par>
                                <p:cTn id="85" presetID="53" presetClass="exit" presetSubtype="32" fill="hold" grpId="1" nodeType="withEffect">
                                  <p:stCondLst>
                                    <p:cond delay="0"/>
                                  </p:stCondLst>
                                  <p:childTnLst>
                                    <p:anim calcmode="lin" valueType="num">
                                      <p:cBhvr>
                                        <p:cTn id="86" dur="500"/>
                                        <p:tgtEl>
                                          <p:spTgt spid="28">
                                            <p:txEl>
                                              <p:pRg st="1" end="1"/>
                                            </p:txEl>
                                          </p:spTgt>
                                        </p:tgtEl>
                                        <p:attrNameLst>
                                          <p:attrName>ppt_w</p:attrName>
                                        </p:attrNameLst>
                                      </p:cBhvr>
                                      <p:tavLst>
                                        <p:tav tm="0">
                                          <p:val>
                                            <p:strVal val="ppt_w"/>
                                          </p:val>
                                        </p:tav>
                                        <p:tav tm="100000">
                                          <p:val>
                                            <p:fltVal val="0"/>
                                          </p:val>
                                        </p:tav>
                                      </p:tavLst>
                                    </p:anim>
                                    <p:anim calcmode="lin" valueType="num">
                                      <p:cBhvr>
                                        <p:cTn id="87" dur="500"/>
                                        <p:tgtEl>
                                          <p:spTgt spid="28">
                                            <p:txEl>
                                              <p:pRg st="1" end="1"/>
                                            </p:txEl>
                                          </p:spTgt>
                                        </p:tgtEl>
                                        <p:attrNameLst>
                                          <p:attrName>ppt_h</p:attrName>
                                        </p:attrNameLst>
                                      </p:cBhvr>
                                      <p:tavLst>
                                        <p:tav tm="0">
                                          <p:val>
                                            <p:strVal val="ppt_h"/>
                                          </p:val>
                                        </p:tav>
                                        <p:tav tm="100000">
                                          <p:val>
                                            <p:fltVal val="0"/>
                                          </p:val>
                                        </p:tav>
                                      </p:tavLst>
                                    </p:anim>
                                    <p:animEffect transition="out" filter="fade">
                                      <p:cBhvr>
                                        <p:cTn id="88" dur="500"/>
                                        <p:tgtEl>
                                          <p:spTgt spid="28">
                                            <p:txEl>
                                              <p:pRg st="1" end="1"/>
                                            </p:txEl>
                                          </p:spTgt>
                                        </p:tgtEl>
                                      </p:cBhvr>
                                    </p:animEffect>
                                    <p:set>
                                      <p:cBhvr>
                                        <p:cTn id="89" dur="1" fill="hold">
                                          <p:stCondLst>
                                            <p:cond delay="499"/>
                                          </p:stCondLst>
                                        </p:cTn>
                                        <p:tgtEl>
                                          <p:spTgt spid="28">
                                            <p:txEl>
                                              <p:pRg st="1" end="1"/>
                                            </p:txEl>
                                          </p:spTgt>
                                        </p:tgtEl>
                                        <p:attrNameLst>
                                          <p:attrName>style.visibility</p:attrName>
                                        </p:attrNameLst>
                                      </p:cBhvr>
                                      <p:to>
                                        <p:strVal val="hidden"/>
                                      </p:to>
                                    </p:set>
                                  </p:childTnLst>
                                </p:cTn>
                              </p:par>
                              <p:par>
                                <p:cTn id="90" presetID="53" presetClass="exit" presetSubtype="32" fill="hold" grpId="1" nodeType="withEffect">
                                  <p:stCondLst>
                                    <p:cond delay="0"/>
                                  </p:stCondLst>
                                  <p:childTnLst>
                                    <p:anim calcmode="lin" valueType="num">
                                      <p:cBhvr>
                                        <p:cTn id="91" dur="500"/>
                                        <p:tgtEl>
                                          <p:spTgt spid="28">
                                            <p:txEl>
                                              <p:pRg st="2" end="2"/>
                                            </p:txEl>
                                          </p:spTgt>
                                        </p:tgtEl>
                                        <p:attrNameLst>
                                          <p:attrName>ppt_w</p:attrName>
                                        </p:attrNameLst>
                                      </p:cBhvr>
                                      <p:tavLst>
                                        <p:tav tm="0">
                                          <p:val>
                                            <p:strVal val="ppt_w"/>
                                          </p:val>
                                        </p:tav>
                                        <p:tav tm="100000">
                                          <p:val>
                                            <p:fltVal val="0"/>
                                          </p:val>
                                        </p:tav>
                                      </p:tavLst>
                                    </p:anim>
                                    <p:anim calcmode="lin" valueType="num">
                                      <p:cBhvr>
                                        <p:cTn id="92" dur="500"/>
                                        <p:tgtEl>
                                          <p:spTgt spid="28">
                                            <p:txEl>
                                              <p:pRg st="2" end="2"/>
                                            </p:txEl>
                                          </p:spTgt>
                                        </p:tgtEl>
                                        <p:attrNameLst>
                                          <p:attrName>ppt_h</p:attrName>
                                        </p:attrNameLst>
                                      </p:cBhvr>
                                      <p:tavLst>
                                        <p:tav tm="0">
                                          <p:val>
                                            <p:strVal val="ppt_h"/>
                                          </p:val>
                                        </p:tav>
                                        <p:tav tm="100000">
                                          <p:val>
                                            <p:fltVal val="0"/>
                                          </p:val>
                                        </p:tav>
                                      </p:tavLst>
                                    </p:anim>
                                    <p:animEffect transition="out" filter="fade">
                                      <p:cBhvr>
                                        <p:cTn id="93" dur="500"/>
                                        <p:tgtEl>
                                          <p:spTgt spid="28">
                                            <p:txEl>
                                              <p:pRg st="2" end="2"/>
                                            </p:txEl>
                                          </p:spTgt>
                                        </p:tgtEl>
                                      </p:cBhvr>
                                    </p:animEffect>
                                    <p:set>
                                      <p:cBhvr>
                                        <p:cTn id="94" dur="1" fill="hold">
                                          <p:stCondLst>
                                            <p:cond delay="499"/>
                                          </p:stCondLst>
                                        </p:cTn>
                                        <p:tgtEl>
                                          <p:spTgt spid="28">
                                            <p:txEl>
                                              <p:pRg st="2" end="2"/>
                                            </p:txEl>
                                          </p:spTgt>
                                        </p:tgtEl>
                                        <p:attrNameLst>
                                          <p:attrName>style.visibility</p:attrName>
                                        </p:attrNameLst>
                                      </p:cBhvr>
                                      <p:to>
                                        <p:strVal val="hidden"/>
                                      </p:to>
                                    </p:set>
                                  </p:childTnLst>
                                </p:cTn>
                              </p:par>
                              <p:par>
                                <p:cTn id="95" presetID="53" presetClass="exit" presetSubtype="32" fill="hold" grpId="1" nodeType="withEffect">
                                  <p:stCondLst>
                                    <p:cond delay="0"/>
                                  </p:stCondLst>
                                  <p:childTnLst>
                                    <p:anim calcmode="lin" valueType="num">
                                      <p:cBhvr>
                                        <p:cTn id="96" dur="500"/>
                                        <p:tgtEl>
                                          <p:spTgt spid="28">
                                            <p:txEl>
                                              <p:pRg st="3" end="3"/>
                                            </p:txEl>
                                          </p:spTgt>
                                        </p:tgtEl>
                                        <p:attrNameLst>
                                          <p:attrName>ppt_w</p:attrName>
                                        </p:attrNameLst>
                                      </p:cBhvr>
                                      <p:tavLst>
                                        <p:tav tm="0">
                                          <p:val>
                                            <p:strVal val="ppt_w"/>
                                          </p:val>
                                        </p:tav>
                                        <p:tav tm="100000">
                                          <p:val>
                                            <p:fltVal val="0"/>
                                          </p:val>
                                        </p:tav>
                                      </p:tavLst>
                                    </p:anim>
                                    <p:anim calcmode="lin" valueType="num">
                                      <p:cBhvr>
                                        <p:cTn id="97" dur="500"/>
                                        <p:tgtEl>
                                          <p:spTgt spid="28">
                                            <p:txEl>
                                              <p:pRg st="3" end="3"/>
                                            </p:txEl>
                                          </p:spTgt>
                                        </p:tgtEl>
                                        <p:attrNameLst>
                                          <p:attrName>ppt_h</p:attrName>
                                        </p:attrNameLst>
                                      </p:cBhvr>
                                      <p:tavLst>
                                        <p:tav tm="0">
                                          <p:val>
                                            <p:strVal val="ppt_h"/>
                                          </p:val>
                                        </p:tav>
                                        <p:tav tm="100000">
                                          <p:val>
                                            <p:fltVal val="0"/>
                                          </p:val>
                                        </p:tav>
                                      </p:tavLst>
                                    </p:anim>
                                    <p:animEffect transition="out" filter="fade">
                                      <p:cBhvr>
                                        <p:cTn id="98" dur="500"/>
                                        <p:tgtEl>
                                          <p:spTgt spid="28">
                                            <p:txEl>
                                              <p:pRg st="3" end="3"/>
                                            </p:txEl>
                                          </p:spTgt>
                                        </p:tgtEl>
                                      </p:cBhvr>
                                    </p:animEffect>
                                    <p:set>
                                      <p:cBhvr>
                                        <p:cTn id="99" dur="1" fill="hold">
                                          <p:stCondLst>
                                            <p:cond delay="499"/>
                                          </p:stCondLst>
                                        </p:cTn>
                                        <p:tgtEl>
                                          <p:spTgt spid="28">
                                            <p:txEl>
                                              <p:pRg st="3" end="3"/>
                                            </p:txEl>
                                          </p:spTgt>
                                        </p:tgtEl>
                                        <p:attrNameLst>
                                          <p:attrName>style.visibility</p:attrName>
                                        </p:attrNameLst>
                                      </p:cBhvr>
                                      <p:to>
                                        <p:strVal val="hidden"/>
                                      </p:to>
                                    </p:set>
                                  </p:childTnLst>
                                </p:cTn>
                              </p:par>
                              <p:par>
                                <p:cTn id="100" presetID="53" presetClass="exit" presetSubtype="32" fill="hold" grpId="1" nodeType="withEffect">
                                  <p:stCondLst>
                                    <p:cond delay="0"/>
                                  </p:stCondLst>
                                  <p:childTnLst>
                                    <p:anim calcmode="lin" valueType="num">
                                      <p:cBhvr>
                                        <p:cTn id="101" dur="500"/>
                                        <p:tgtEl>
                                          <p:spTgt spid="28">
                                            <p:txEl>
                                              <p:pRg st="4" end="4"/>
                                            </p:txEl>
                                          </p:spTgt>
                                        </p:tgtEl>
                                        <p:attrNameLst>
                                          <p:attrName>ppt_w</p:attrName>
                                        </p:attrNameLst>
                                      </p:cBhvr>
                                      <p:tavLst>
                                        <p:tav tm="0">
                                          <p:val>
                                            <p:strVal val="ppt_w"/>
                                          </p:val>
                                        </p:tav>
                                        <p:tav tm="100000">
                                          <p:val>
                                            <p:fltVal val="0"/>
                                          </p:val>
                                        </p:tav>
                                      </p:tavLst>
                                    </p:anim>
                                    <p:anim calcmode="lin" valueType="num">
                                      <p:cBhvr>
                                        <p:cTn id="102" dur="500"/>
                                        <p:tgtEl>
                                          <p:spTgt spid="28">
                                            <p:txEl>
                                              <p:pRg st="4" end="4"/>
                                            </p:txEl>
                                          </p:spTgt>
                                        </p:tgtEl>
                                        <p:attrNameLst>
                                          <p:attrName>ppt_h</p:attrName>
                                        </p:attrNameLst>
                                      </p:cBhvr>
                                      <p:tavLst>
                                        <p:tav tm="0">
                                          <p:val>
                                            <p:strVal val="ppt_h"/>
                                          </p:val>
                                        </p:tav>
                                        <p:tav tm="100000">
                                          <p:val>
                                            <p:fltVal val="0"/>
                                          </p:val>
                                        </p:tav>
                                      </p:tavLst>
                                    </p:anim>
                                    <p:animEffect transition="out" filter="fade">
                                      <p:cBhvr>
                                        <p:cTn id="103" dur="500"/>
                                        <p:tgtEl>
                                          <p:spTgt spid="28">
                                            <p:txEl>
                                              <p:pRg st="4" end="4"/>
                                            </p:txEl>
                                          </p:spTgt>
                                        </p:tgtEl>
                                      </p:cBhvr>
                                    </p:animEffect>
                                    <p:set>
                                      <p:cBhvr>
                                        <p:cTn id="104" dur="1" fill="hold">
                                          <p:stCondLst>
                                            <p:cond delay="499"/>
                                          </p:stCondLst>
                                        </p:cTn>
                                        <p:tgtEl>
                                          <p:spTgt spid="28">
                                            <p:txEl>
                                              <p:pRg st="4" end="4"/>
                                            </p:txEl>
                                          </p:spTgt>
                                        </p:tgtEl>
                                        <p:attrNameLst>
                                          <p:attrName>style.visibility</p:attrName>
                                        </p:attrNameLst>
                                      </p:cBhvr>
                                      <p:to>
                                        <p:strVal val="hidden"/>
                                      </p:to>
                                    </p:set>
                                  </p:childTnLst>
                                </p:cTn>
                              </p:par>
                              <p:par>
                                <p:cTn id="105" presetID="53" presetClass="exit" presetSubtype="32" fill="hold" grpId="1" nodeType="withEffect">
                                  <p:stCondLst>
                                    <p:cond delay="0"/>
                                  </p:stCondLst>
                                  <p:childTnLst>
                                    <p:anim calcmode="lin" valueType="num">
                                      <p:cBhvr>
                                        <p:cTn id="106" dur="500"/>
                                        <p:tgtEl>
                                          <p:spTgt spid="28">
                                            <p:txEl>
                                              <p:pRg st="5" end="5"/>
                                            </p:txEl>
                                          </p:spTgt>
                                        </p:tgtEl>
                                        <p:attrNameLst>
                                          <p:attrName>ppt_w</p:attrName>
                                        </p:attrNameLst>
                                      </p:cBhvr>
                                      <p:tavLst>
                                        <p:tav tm="0">
                                          <p:val>
                                            <p:strVal val="ppt_w"/>
                                          </p:val>
                                        </p:tav>
                                        <p:tav tm="100000">
                                          <p:val>
                                            <p:fltVal val="0"/>
                                          </p:val>
                                        </p:tav>
                                      </p:tavLst>
                                    </p:anim>
                                    <p:anim calcmode="lin" valueType="num">
                                      <p:cBhvr>
                                        <p:cTn id="107" dur="500"/>
                                        <p:tgtEl>
                                          <p:spTgt spid="28">
                                            <p:txEl>
                                              <p:pRg st="5" end="5"/>
                                            </p:txEl>
                                          </p:spTgt>
                                        </p:tgtEl>
                                        <p:attrNameLst>
                                          <p:attrName>ppt_h</p:attrName>
                                        </p:attrNameLst>
                                      </p:cBhvr>
                                      <p:tavLst>
                                        <p:tav tm="0">
                                          <p:val>
                                            <p:strVal val="ppt_h"/>
                                          </p:val>
                                        </p:tav>
                                        <p:tav tm="100000">
                                          <p:val>
                                            <p:fltVal val="0"/>
                                          </p:val>
                                        </p:tav>
                                      </p:tavLst>
                                    </p:anim>
                                    <p:animEffect transition="out" filter="fade">
                                      <p:cBhvr>
                                        <p:cTn id="108" dur="500"/>
                                        <p:tgtEl>
                                          <p:spTgt spid="28">
                                            <p:txEl>
                                              <p:pRg st="5" end="5"/>
                                            </p:txEl>
                                          </p:spTgt>
                                        </p:tgtEl>
                                      </p:cBhvr>
                                    </p:animEffect>
                                    <p:set>
                                      <p:cBhvr>
                                        <p:cTn id="109" dur="1" fill="hold">
                                          <p:stCondLst>
                                            <p:cond delay="499"/>
                                          </p:stCondLst>
                                        </p:cTn>
                                        <p:tgtEl>
                                          <p:spTgt spid="28">
                                            <p:txEl>
                                              <p:pRg st="5" end="5"/>
                                            </p:txEl>
                                          </p:spTgt>
                                        </p:tgtEl>
                                        <p:attrNameLst>
                                          <p:attrName>style.visibility</p:attrName>
                                        </p:attrNameLst>
                                      </p:cBhvr>
                                      <p:to>
                                        <p:strVal val="hidden"/>
                                      </p:to>
                                    </p:set>
                                  </p:childTnLst>
                                </p:cTn>
                              </p:par>
                              <p:par>
                                <p:cTn id="110" presetID="53" presetClass="exit" presetSubtype="32" fill="hold" grpId="1" nodeType="withEffect">
                                  <p:stCondLst>
                                    <p:cond delay="0"/>
                                  </p:stCondLst>
                                  <p:childTnLst>
                                    <p:anim calcmode="lin" valueType="num">
                                      <p:cBhvr>
                                        <p:cTn id="111" dur="500"/>
                                        <p:tgtEl>
                                          <p:spTgt spid="28">
                                            <p:bg/>
                                          </p:spTgt>
                                        </p:tgtEl>
                                        <p:attrNameLst>
                                          <p:attrName>ppt_w</p:attrName>
                                        </p:attrNameLst>
                                      </p:cBhvr>
                                      <p:tavLst>
                                        <p:tav tm="0">
                                          <p:val>
                                            <p:strVal val="ppt_w"/>
                                          </p:val>
                                        </p:tav>
                                        <p:tav tm="100000">
                                          <p:val>
                                            <p:fltVal val="0"/>
                                          </p:val>
                                        </p:tav>
                                      </p:tavLst>
                                    </p:anim>
                                    <p:anim calcmode="lin" valueType="num">
                                      <p:cBhvr>
                                        <p:cTn id="112" dur="500"/>
                                        <p:tgtEl>
                                          <p:spTgt spid="28">
                                            <p:bg/>
                                          </p:spTgt>
                                        </p:tgtEl>
                                        <p:attrNameLst>
                                          <p:attrName>ppt_h</p:attrName>
                                        </p:attrNameLst>
                                      </p:cBhvr>
                                      <p:tavLst>
                                        <p:tav tm="0">
                                          <p:val>
                                            <p:strVal val="ppt_h"/>
                                          </p:val>
                                        </p:tav>
                                        <p:tav tm="100000">
                                          <p:val>
                                            <p:fltVal val="0"/>
                                          </p:val>
                                        </p:tav>
                                      </p:tavLst>
                                    </p:anim>
                                    <p:animEffect transition="out" filter="fade">
                                      <p:cBhvr>
                                        <p:cTn id="113" dur="500"/>
                                        <p:tgtEl>
                                          <p:spTgt spid="28">
                                            <p:bg/>
                                          </p:spTgt>
                                        </p:tgtEl>
                                      </p:cBhvr>
                                    </p:animEffect>
                                    <p:set>
                                      <p:cBhvr>
                                        <p:cTn id="114" dur="1" fill="hold">
                                          <p:stCondLst>
                                            <p:cond delay="499"/>
                                          </p:stCondLst>
                                        </p:cTn>
                                        <p:tgtEl>
                                          <p:spTgt spid="28">
                                            <p:bg/>
                                          </p:spTgt>
                                        </p:tgtEl>
                                        <p:attrNameLst>
                                          <p:attrName>style.visibility</p:attrName>
                                        </p:attrNameLst>
                                      </p:cBhvr>
                                      <p:to>
                                        <p:strVal val="hidden"/>
                                      </p:to>
                                    </p:set>
                                  </p:childTnLst>
                                </p:cTn>
                              </p:par>
                            </p:childTnLst>
                          </p:cTn>
                        </p:par>
                        <p:par>
                          <p:cTn id="115" fill="hold">
                            <p:stCondLst>
                              <p:cond delay="500"/>
                            </p:stCondLst>
                            <p:childTnLst>
                              <p:par>
                                <p:cTn id="116" presetID="22" presetClass="entr" presetSubtype="8" fill="hold" nodeType="afterEffect">
                                  <p:stCondLst>
                                    <p:cond delay="250"/>
                                  </p:stCondLst>
                                  <p:childTnLst>
                                    <p:set>
                                      <p:cBhvr>
                                        <p:cTn id="117" dur="1" fill="hold">
                                          <p:stCondLst>
                                            <p:cond delay="0"/>
                                          </p:stCondLst>
                                        </p:cTn>
                                        <p:tgtEl>
                                          <p:spTgt spid="15"/>
                                        </p:tgtEl>
                                        <p:attrNameLst>
                                          <p:attrName>style.visibility</p:attrName>
                                        </p:attrNameLst>
                                      </p:cBhvr>
                                      <p:to>
                                        <p:strVal val="visible"/>
                                      </p:to>
                                    </p:set>
                                    <p:animEffect transition="in" filter="wipe(left)">
                                      <p:cBhvr>
                                        <p:cTn id="118" dur="500"/>
                                        <p:tgtEl>
                                          <p:spTgt spid="15"/>
                                        </p:tgtEl>
                                      </p:cBhvr>
                                    </p:animEffect>
                                  </p:childTnLst>
                                </p:cTn>
                              </p:par>
                              <p:par>
                                <p:cTn id="119" presetID="22" presetClass="entr" presetSubtype="8" fill="hold" grpId="0" nodeType="withEffect">
                                  <p:stCondLst>
                                    <p:cond delay="250"/>
                                  </p:stCondLst>
                                  <p:childTnLst>
                                    <p:set>
                                      <p:cBhvr>
                                        <p:cTn id="120" dur="1" fill="hold">
                                          <p:stCondLst>
                                            <p:cond delay="0"/>
                                          </p:stCondLst>
                                        </p:cTn>
                                        <p:tgtEl>
                                          <p:spTgt spid="18"/>
                                        </p:tgtEl>
                                        <p:attrNameLst>
                                          <p:attrName>style.visibility</p:attrName>
                                        </p:attrNameLst>
                                      </p:cBhvr>
                                      <p:to>
                                        <p:strVal val="visible"/>
                                      </p:to>
                                    </p:set>
                                    <p:animEffect transition="in" filter="wipe(left)">
                                      <p:cBhvr>
                                        <p:cTn id="121" dur="750"/>
                                        <p:tgtEl>
                                          <p:spTgt spid="1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left)">
                                      <p:cBhvr>
                                        <p:cTn id="126" dur="750"/>
                                        <p:tgtEl>
                                          <p:spTgt spid="14"/>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wipe(left)">
                                      <p:cBhvr>
                                        <p:cTn id="129" dur="1000"/>
                                        <p:tgtEl>
                                          <p:spTgt spid="11"/>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22">
                                            <p:txEl>
                                              <p:pRg st="0" end="0"/>
                                            </p:txEl>
                                          </p:spTgt>
                                        </p:tgtEl>
                                        <p:attrNameLst>
                                          <p:attrName>style.visibility</p:attrName>
                                        </p:attrNameLst>
                                      </p:cBhvr>
                                      <p:to>
                                        <p:strVal val="visible"/>
                                      </p:to>
                                    </p:set>
                                    <p:animEffect transition="in" filter="wipe(left)">
                                      <p:cBhvr>
                                        <p:cTn id="134" dur="1000"/>
                                        <p:tgtEl>
                                          <p:spTgt spid="22">
                                            <p:txEl>
                                              <p:pRg st="0" end="0"/>
                                            </p:txEl>
                                          </p:spTgt>
                                        </p:tgtEl>
                                      </p:cBhvr>
                                    </p:animEffect>
                                  </p:childTnLst>
                                </p:cTn>
                              </p:par>
                            </p:childTnLst>
                          </p:cTn>
                        </p:par>
                        <p:par>
                          <p:cTn id="135" fill="hold">
                            <p:stCondLst>
                              <p:cond delay="1000"/>
                            </p:stCondLst>
                            <p:childTnLst>
                              <p:par>
                                <p:cTn id="136" presetID="22" presetClass="entr" presetSubtype="1" fill="hold" nodeType="after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up)">
                                      <p:cBhvr>
                                        <p:cTn id="138" dur="750"/>
                                        <p:tgtEl>
                                          <p:spTgt spid="2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23">
                                            <p:txEl>
                                              <p:pRg st="0" end="0"/>
                                            </p:txEl>
                                          </p:spTgt>
                                        </p:tgtEl>
                                        <p:attrNameLst>
                                          <p:attrName>style.visibility</p:attrName>
                                        </p:attrNameLst>
                                      </p:cBhvr>
                                      <p:to>
                                        <p:strVal val="visible"/>
                                      </p:to>
                                    </p:set>
                                    <p:animEffect transition="in" filter="wipe(left)">
                                      <p:cBhvr>
                                        <p:cTn id="143" dur="1000"/>
                                        <p:tgtEl>
                                          <p:spTgt spid="23">
                                            <p:txEl>
                                              <p:pRg st="0" end="0"/>
                                            </p:txEl>
                                          </p:spTgt>
                                        </p:tgtEl>
                                      </p:cBhvr>
                                    </p:animEffect>
                                  </p:childTnLst>
                                </p:cTn>
                              </p:par>
                            </p:childTnLst>
                          </p:cTn>
                        </p:par>
                        <p:par>
                          <p:cTn id="144" fill="hold">
                            <p:stCondLst>
                              <p:cond delay="1000"/>
                            </p:stCondLst>
                            <p:childTnLst>
                              <p:par>
                                <p:cTn id="145" presetID="22" presetClass="entr" presetSubtype="1" fill="hold" nodeType="after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wipe(up)">
                                      <p:cBhvr>
                                        <p:cTn id="14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18" grpId="0"/>
      <p:bldP spid="19" grpId="0"/>
      <p:bldP spid="20" grpId="0" build="p"/>
      <p:bldP spid="22" grpId="0" build="p"/>
      <p:bldP spid="23" grpId="0" build="p"/>
      <p:bldP spid="28" grpId="0" build="p" animBg="1"/>
      <p:bldP spid="28" grpId="1"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005" y="1765193"/>
          <a:ext cx="11400312" cy="4333446"/>
        </p:xfrm>
        <a:graphic>
          <a:graphicData uri="http://schemas.openxmlformats.org/drawingml/2006/table">
            <a:tbl>
              <a:tblPr firstRow="1" bandRow="1"/>
              <a:tblGrid>
                <a:gridCol w="1662876">
                  <a:extLst>
                    <a:ext uri="{9D8B030D-6E8A-4147-A177-3AD203B41FA5}">
                      <a16:colId xmlns:a16="http://schemas.microsoft.com/office/drawing/2014/main" val="20000"/>
                    </a:ext>
                  </a:extLst>
                </a:gridCol>
                <a:gridCol w="1594356">
                  <a:extLst>
                    <a:ext uri="{9D8B030D-6E8A-4147-A177-3AD203B41FA5}">
                      <a16:colId xmlns:a16="http://schemas.microsoft.com/office/drawing/2014/main" val="20001"/>
                    </a:ext>
                  </a:extLst>
                </a:gridCol>
                <a:gridCol w="1628616">
                  <a:extLst>
                    <a:ext uri="{9D8B030D-6E8A-4147-A177-3AD203B41FA5}">
                      <a16:colId xmlns:a16="http://schemas.microsoft.com/office/drawing/2014/main" val="20002"/>
                    </a:ext>
                  </a:extLst>
                </a:gridCol>
                <a:gridCol w="1628616">
                  <a:extLst>
                    <a:ext uri="{9D8B030D-6E8A-4147-A177-3AD203B41FA5}">
                      <a16:colId xmlns:a16="http://schemas.microsoft.com/office/drawing/2014/main" val="20003"/>
                    </a:ext>
                  </a:extLst>
                </a:gridCol>
                <a:gridCol w="1628616">
                  <a:extLst>
                    <a:ext uri="{9D8B030D-6E8A-4147-A177-3AD203B41FA5}">
                      <a16:colId xmlns:a16="http://schemas.microsoft.com/office/drawing/2014/main" val="20004"/>
                    </a:ext>
                  </a:extLst>
                </a:gridCol>
                <a:gridCol w="1628616">
                  <a:extLst>
                    <a:ext uri="{9D8B030D-6E8A-4147-A177-3AD203B41FA5}">
                      <a16:colId xmlns:a16="http://schemas.microsoft.com/office/drawing/2014/main" val="20005"/>
                    </a:ext>
                  </a:extLst>
                </a:gridCol>
                <a:gridCol w="1628616">
                  <a:extLst>
                    <a:ext uri="{9D8B030D-6E8A-4147-A177-3AD203B41FA5}">
                      <a16:colId xmlns:a16="http://schemas.microsoft.com/office/drawing/2014/main" val="20006"/>
                    </a:ext>
                  </a:extLst>
                </a:gridCol>
              </a:tblGrid>
              <a:tr h="605401">
                <a:tc>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a:endParaRPr lang="en-US" sz="19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gridSpan="6">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a:r>
                        <a:rPr lang="en-US" sz="2700" dirty="0">
                          <a:latin typeface="Calibri" panose="020F0502020204030204" pitchFamily="34" charset="0"/>
                          <a:cs typeface="Calibri" panose="020F0502020204030204" pitchFamily="34" charset="0"/>
                        </a:rPr>
                        <a:t>Male Issue</a:t>
                      </a:r>
                      <a:r>
                        <a:rPr lang="en-US" sz="2700" baseline="0" dirty="0">
                          <a:latin typeface="Calibri" panose="020F0502020204030204" pitchFamily="34" charset="0"/>
                          <a:cs typeface="Calibri" panose="020F0502020204030204" pitchFamily="34" charset="0"/>
                        </a:rPr>
                        <a:t> Ages</a:t>
                      </a:r>
                      <a:endParaRPr lang="en-US" sz="15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extLst>
                  <a:ext uri="{0D108BD9-81ED-4DB2-BD59-A6C34878D82A}">
                    <a16:rowId xmlns:a16="http://schemas.microsoft.com/office/drawing/2014/main" val="10000"/>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endParaRPr lang="en-US" sz="19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25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30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35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40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45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50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701040">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Preferred-Plus</a:t>
                      </a: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$894</a:t>
                      </a:r>
                      <a:r>
                        <a:rPr lang="en-US" sz="2100" b="1" baseline="0" dirty="0">
                          <a:solidFill>
                            <a:schemeClr val="tx1"/>
                          </a:solidFill>
                          <a:latin typeface="Calibri" panose="020F0502020204030204" pitchFamily="34" charset="0"/>
                          <a:cs typeface="Calibri" panose="020F0502020204030204" pitchFamily="34" charset="0"/>
                        </a:rPr>
                        <a:t> </a:t>
                      </a:r>
                      <a:endParaRPr lang="en-US" sz="2100" b="1" dirty="0">
                        <a:solidFill>
                          <a:schemeClr val="tx1"/>
                        </a:solidFill>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$1,081</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$1,286</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$1,577</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$1,939</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$2,364</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a:t>
                      </a:r>
                      <a:r>
                        <a:rPr lang="en-US" sz="1900" b="1" baseline="0" dirty="0">
                          <a:latin typeface="Calibri" panose="020F0502020204030204" pitchFamily="34" charset="0"/>
                          <a:cs typeface="Calibri" panose="020F0502020204030204" pitchFamily="34" charset="0"/>
                        </a:rPr>
                        <a:t> NT</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$895</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$1,081</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$1,287</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$1,578</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$1,967</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$2,364</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Standard NT</a:t>
                      </a: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$897</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$1,084</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$1,289</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$1,580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$1,969</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$2,364</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a:t>
                      </a:r>
                      <a:r>
                        <a:rPr lang="en-US" sz="1900" b="1" baseline="0" dirty="0">
                          <a:latin typeface="Calibri" panose="020F0502020204030204" pitchFamily="34" charset="0"/>
                          <a:cs typeface="Calibri" panose="020F0502020204030204" pitchFamily="34" charset="0"/>
                        </a:rPr>
                        <a:t>  </a:t>
                      </a:r>
                      <a:r>
                        <a:rPr lang="en-US" sz="1900" b="1" baseline="0" dirty="0" err="1">
                          <a:latin typeface="Calibri" panose="020F0502020204030204" pitchFamily="34" charset="0"/>
                          <a:cs typeface="Calibri" panose="020F0502020204030204" pitchFamily="34" charset="0"/>
                        </a:rPr>
                        <a:t>Tob</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$904</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$1,091</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$1,296</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$1,591</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$1,986</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$2,364</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Standard </a:t>
                      </a:r>
                      <a:r>
                        <a:rPr lang="en-US" sz="1900" b="1" dirty="0" err="1">
                          <a:latin typeface="Calibri" panose="020F0502020204030204" pitchFamily="34" charset="0"/>
                          <a:cs typeface="Calibri" panose="020F0502020204030204" pitchFamily="34" charset="0"/>
                        </a:rPr>
                        <a:t>Tob</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$914</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$1,100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$1,305</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$1,602</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$1,998</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$2,364</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bl>
          </a:graphicData>
        </a:graphic>
      </p:graphicFrame>
      <p:sp>
        <p:nvSpPr>
          <p:cNvPr id="5" name="Title 3"/>
          <p:cNvSpPr>
            <a:spLocks noGrp="1"/>
          </p:cNvSpPr>
          <p:nvPr>
            <p:ph type="title"/>
          </p:nvPr>
        </p:nvSpPr>
        <p:spPr>
          <a:xfrm>
            <a:off x="992535" y="661444"/>
            <a:ext cx="10206932" cy="408517"/>
          </a:xfrm>
        </p:spPr>
        <p:txBody>
          <a:bodyPr>
            <a:noAutofit/>
          </a:bodyPr>
          <a:lstStyle/>
          <a:p>
            <a:pPr algn="ctr"/>
            <a:r>
              <a:rPr lang="en-US" sz="4267" dirty="0">
                <a:solidFill>
                  <a:srgbClr val="0073AE"/>
                </a:solidFill>
              </a:rPr>
              <a:t>And Non-Medical, Too!</a:t>
            </a:r>
            <a:endParaRPr lang="en-US" sz="3733" dirty="0"/>
          </a:p>
        </p:txBody>
      </p:sp>
      <p:sp>
        <p:nvSpPr>
          <p:cNvPr id="7" name="Rectangle 6"/>
          <p:cNvSpPr/>
          <p:nvPr/>
        </p:nvSpPr>
        <p:spPr>
          <a:xfrm>
            <a:off x="1763733" y="1000619"/>
            <a:ext cx="8696203" cy="775400"/>
          </a:xfrm>
          <a:prstGeom prst="rect">
            <a:avLst/>
          </a:prstGeom>
        </p:spPr>
        <p:txBody>
          <a:bodyPr wrap="square" lIns="109405" tIns="54703" rIns="109405" bIns="54703">
            <a:spAutoFit/>
          </a:bodyPr>
          <a:lstStyle/>
          <a:p>
            <a:pPr algn="ctr" defTabSz="1219110">
              <a:lnSpc>
                <a:spcPct val="80000"/>
              </a:lnSpc>
              <a:defRPr/>
            </a:pPr>
            <a:r>
              <a:rPr lang="en-US" sz="2667" dirty="0">
                <a:solidFill>
                  <a:srgbClr val="0070C0"/>
                </a:solidFill>
                <a:latin typeface="Calibri"/>
              </a:rPr>
              <a:t>Max Accumulator+  Maximum Monthly Premiums</a:t>
            </a:r>
          </a:p>
          <a:p>
            <a:pPr algn="ctr" defTabSz="1219110">
              <a:lnSpc>
                <a:spcPct val="80000"/>
              </a:lnSpc>
              <a:defRPr/>
            </a:pPr>
            <a:r>
              <a:rPr lang="en-US" sz="2667" dirty="0">
                <a:solidFill>
                  <a:srgbClr val="0070C0"/>
                </a:solidFill>
                <a:latin typeface="Calibri"/>
              </a:rPr>
              <a:t>(Option B; Includes AAS)</a:t>
            </a:r>
          </a:p>
        </p:txBody>
      </p:sp>
      <p:sp>
        <p:nvSpPr>
          <p:cNvPr id="6" name="Text Placeholder 8"/>
          <p:cNvSpPr>
            <a:spLocks noGrp="1"/>
          </p:cNvSpPr>
          <p:nvPr>
            <p:ph type="body" sz="quarter" idx="13"/>
          </p:nvPr>
        </p:nvSpPr>
        <p:spPr>
          <a:xfrm>
            <a:off x="1346980" y="6328816"/>
            <a:ext cx="7659201" cy="492125"/>
          </a:xfrm>
        </p:spPr>
        <p:txBody>
          <a:bodyPr/>
          <a:lstStyle/>
          <a:p>
            <a:r>
              <a:rPr lang="en-US" sz="933" dirty="0">
                <a:latin typeface="Calibri" panose="020F0502020204030204" pitchFamily="34" charset="0"/>
                <a:cs typeface="Calibri" panose="020F0502020204030204" pitchFamily="34" charset="0"/>
              </a:rPr>
              <a:t>Rates as of July 2, 2018</a:t>
            </a:r>
          </a:p>
        </p:txBody>
      </p:sp>
      <p:pic>
        <p:nvPicPr>
          <p:cNvPr id="8" name="Picture 7">
            <a:extLst>
              <a:ext uri="{FF2B5EF4-FFF2-40B4-BE49-F238E27FC236}">
                <a16:creationId xmlns:a16="http://schemas.microsoft.com/office/drawing/2014/main" id="{E7B022D4-B379-47D9-83A1-6FB596B28E4C}"/>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374329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005" y="1765193"/>
          <a:ext cx="11400312" cy="4333446"/>
        </p:xfrm>
        <a:graphic>
          <a:graphicData uri="http://schemas.openxmlformats.org/drawingml/2006/table">
            <a:tbl>
              <a:tblPr firstRow="1" bandRow="1"/>
              <a:tblGrid>
                <a:gridCol w="1662876">
                  <a:extLst>
                    <a:ext uri="{9D8B030D-6E8A-4147-A177-3AD203B41FA5}">
                      <a16:colId xmlns:a16="http://schemas.microsoft.com/office/drawing/2014/main" val="20000"/>
                    </a:ext>
                  </a:extLst>
                </a:gridCol>
                <a:gridCol w="1594356">
                  <a:extLst>
                    <a:ext uri="{9D8B030D-6E8A-4147-A177-3AD203B41FA5}">
                      <a16:colId xmlns:a16="http://schemas.microsoft.com/office/drawing/2014/main" val="20001"/>
                    </a:ext>
                  </a:extLst>
                </a:gridCol>
                <a:gridCol w="1628616">
                  <a:extLst>
                    <a:ext uri="{9D8B030D-6E8A-4147-A177-3AD203B41FA5}">
                      <a16:colId xmlns:a16="http://schemas.microsoft.com/office/drawing/2014/main" val="20002"/>
                    </a:ext>
                  </a:extLst>
                </a:gridCol>
                <a:gridCol w="1628616">
                  <a:extLst>
                    <a:ext uri="{9D8B030D-6E8A-4147-A177-3AD203B41FA5}">
                      <a16:colId xmlns:a16="http://schemas.microsoft.com/office/drawing/2014/main" val="20003"/>
                    </a:ext>
                  </a:extLst>
                </a:gridCol>
                <a:gridCol w="1628616">
                  <a:extLst>
                    <a:ext uri="{9D8B030D-6E8A-4147-A177-3AD203B41FA5}">
                      <a16:colId xmlns:a16="http://schemas.microsoft.com/office/drawing/2014/main" val="20004"/>
                    </a:ext>
                  </a:extLst>
                </a:gridCol>
                <a:gridCol w="1628616">
                  <a:extLst>
                    <a:ext uri="{9D8B030D-6E8A-4147-A177-3AD203B41FA5}">
                      <a16:colId xmlns:a16="http://schemas.microsoft.com/office/drawing/2014/main" val="20005"/>
                    </a:ext>
                  </a:extLst>
                </a:gridCol>
                <a:gridCol w="1628616">
                  <a:extLst>
                    <a:ext uri="{9D8B030D-6E8A-4147-A177-3AD203B41FA5}">
                      <a16:colId xmlns:a16="http://schemas.microsoft.com/office/drawing/2014/main" val="20006"/>
                    </a:ext>
                  </a:extLst>
                </a:gridCol>
              </a:tblGrid>
              <a:tr h="605401">
                <a:tc>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a:endParaRPr lang="en-US" sz="19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gridSpan="6">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a:r>
                        <a:rPr lang="en-US" sz="2700" dirty="0">
                          <a:latin typeface="Calibri" panose="020F0502020204030204" pitchFamily="34" charset="0"/>
                          <a:cs typeface="Calibri" panose="020F0502020204030204" pitchFamily="34" charset="0"/>
                        </a:rPr>
                        <a:t>Male Issue</a:t>
                      </a:r>
                      <a:r>
                        <a:rPr lang="en-US" sz="2700" baseline="0" dirty="0">
                          <a:latin typeface="Calibri" panose="020F0502020204030204" pitchFamily="34" charset="0"/>
                          <a:cs typeface="Calibri" panose="020F0502020204030204" pitchFamily="34" charset="0"/>
                        </a:rPr>
                        <a:t> Ages</a:t>
                      </a:r>
                      <a:endParaRPr lang="en-US" sz="15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extLst>
                  <a:ext uri="{0D108BD9-81ED-4DB2-BD59-A6C34878D82A}">
                    <a16:rowId xmlns:a16="http://schemas.microsoft.com/office/drawing/2014/main" val="10000"/>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endParaRPr lang="en-US" sz="19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25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30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35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40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45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50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701040">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Preferred-Plus</a:t>
                      </a: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$371,000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$301,000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$242,000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$191,000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$147,000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$92,000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a:t>
                      </a:r>
                      <a:r>
                        <a:rPr lang="en-US" sz="1900" b="1" baseline="0" dirty="0">
                          <a:latin typeface="Calibri" panose="020F0502020204030204" pitchFamily="34" charset="0"/>
                          <a:cs typeface="Calibri" panose="020F0502020204030204" pitchFamily="34" charset="0"/>
                        </a:rPr>
                        <a:t> NT</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$367,000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$298,000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$239,000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$189,000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$146,000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$87,000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Standard NT</a:t>
                      </a: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$356,000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$290,000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$232,000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$182,000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$137,000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$74,000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a:t>
                      </a:r>
                      <a:r>
                        <a:rPr lang="en-US" sz="1900" b="1" baseline="0" dirty="0">
                          <a:latin typeface="Calibri" panose="020F0502020204030204" pitchFamily="34" charset="0"/>
                          <a:cs typeface="Calibri" panose="020F0502020204030204" pitchFamily="34" charset="0"/>
                        </a:rPr>
                        <a:t>  </a:t>
                      </a:r>
                      <a:r>
                        <a:rPr lang="en-US" sz="1900" b="1" baseline="0" dirty="0" err="1">
                          <a:latin typeface="Calibri" panose="020F0502020204030204" pitchFamily="34" charset="0"/>
                          <a:cs typeface="Calibri" panose="020F0502020204030204" pitchFamily="34" charset="0"/>
                        </a:rPr>
                        <a:t>Tob</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$339,000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$273,000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$216,000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$167,000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$106,000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$51,000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Standard </a:t>
                      </a:r>
                      <a:r>
                        <a:rPr lang="en-US" sz="1900" b="1" dirty="0" err="1">
                          <a:latin typeface="Calibri" panose="020F0502020204030204" pitchFamily="34" charset="0"/>
                          <a:cs typeface="Calibri" panose="020F0502020204030204" pitchFamily="34" charset="0"/>
                        </a:rPr>
                        <a:t>Tob</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$332,000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$267,000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$209,000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$134,000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$104,000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$41,000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bl>
          </a:graphicData>
        </a:graphic>
      </p:graphicFrame>
      <p:sp>
        <p:nvSpPr>
          <p:cNvPr id="5" name="Title 3"/>
          <p:cNvSpPr>
            <a:spLocks noGrp="1"/>
          </p:cNvSpPr>
          <p:nvPr>
            <p:ph type="title"/>
          </p:nvPr>
        </p:nvSpPr>
        <p:spPr>
          <a:xfrm>
            <a:off x="992535" y="661444"/>
            <a:ext cx="10206932" cy="408517"/>
          </a:xfrm>
        </p:spPr>
        <p:txBody>
          <a:bodyPr>
            <a:noAutofit/>
          </a:bodyPr>
          <a:lstStyle/>
          <a:p>
            <a:pPr algn="ctr"/>
            <a:r>
              <a:rPr lang="en-US" sz="4267" dirty="0">
                <a:solidFill>
                  <a:srgbClr val="0073AE"/>
                </a:solidFill>
              </a:rPr>
              <a:t>And Non-Medical, Too!</a:t>
            </a:r>
            <a:endParaRPr lang="en-US" sz="3733" dirty="0"/>
          </a:p>
        </p:txBody>
      </p:sp>
      <p:sp>
        <p:nvSpPr>
          <p:cNvPr id="8" name="Rectangle 7"/>
          <p:cNvSpPr/>
          <p:nvPr/>
        </p:nvSpPr>
        <p:spPr>
          <a:xfrm>
            <a:off x="1997607" y="1000620"/>
            <a:ext cx="8196788" cy="775400"/>
          </a:xfrm>
          <a:prstGeom prst="rect">
            <a:avLst/>
          </a:prstGeom>
        </p:spPr>
        <p:txBody>
          <a:bodyPr wrap="square" lIns="109405" tIns="54703" rIns="109405" bIns="54703">
            <a:spAutoFit/>
          </a:bodyPr>
          <a:lstStyle/>
          <a:p>
            <a:pPr algn="ctr" defTabSz="1219110">
              <a:lnSpc>
                <a:spcPct val="80000"/>
              </a:lnSpc>
              <a:defRPr/>
            </a:pPr>
            <a:r>
              <a:rPr lang="en-US" sz="2667" dirty="0">
                <a:solidFill>
                  <a:srgbClr val="0070C0"/>
                </a:solidFill>
                <a:latin typeface="Calibri"/>
              </a:rPr>
              <a:t>Max Accumulator+  Projected 20-year Income</a:t>
            </a:r>
          </a:p>
          <a:p>
            <a:pPr algn="ctr" defTabSz="1219110">
              <a:lnSpc>
                <a:spcPct val="80000"/>
              </a:lnSpc>
              <a:defRPr/>
            </a:pPr>
            <a:r>
              <a:rPr lang="en-US" sz="2667" dirty="0">
                <a:solidFill>
                  <a:srgbClr val="0070C0"/>
                </a:solidFill>
                <a:latin typeface="Calibri"/>
              </a:rPr>
              <a:t>(Option B to Age 70, then Option A; Includes AAS)</a:t>
            </a:r>
          </a:p>
        </p:txBody>
      </p:sp>
      <p:sp>
        <p:nvSpPr>
          <p:cNvPr id="6" name="Text Placeholder 8"/>
          <p:cNvSpPr>
            <a:spLocks noGrp="1"/>
          </p:cNvSpPr>
          <p:nvPr>
            <p:ph type="body" sz="quarter" idx="13"/>
          </p:nvPr>
        </p:nvSpPr>
        <p:spPr>
          <a:xfrm>
            <a:off x="1346980" y="6328816"/>
            <a:ext cx="7659201" cy="492125"/>
          </a:xfrm>
        </p:spPr>
        <p:txBody>
          <a:bodyPr/>
          <a:lstStyle/>
          <a:p>
            <a:r>
              <a:rPr lang="en-US" sz="933" dirty="0">
                <a:latin typeface="Calibri" panose="020F0502020204030204" pitchFamily="34" charset="0"/>
                <a:cs typeface="Calibri" panose="020F0502020204030204" pitchFamily="34" charset="0"/>
              </a:rPr>
              <a:t>Rates as of July 2, 2018</a:t>
            </a:r>
          </a:p>
        </p:txBody>
      </p:sp>
      <p:pic>
        <p:nvPicPr>
          <p:cNvPr id="7" name="Picture 6">
            <a:extLst>
              <a:ext uri="{FF2B5EF4-FFF2-40B4-BE49-F238E27FC236}">
                <a16:creationId xmlns:a16="http://schemas.microsoft.com/office/drawing/2014/main" id="{C2C52859-C416-4FD7-8D5B-646ACCF5A751}"/>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91973319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005" y="1765193"/>
          <a:ext cx="11400312" cy="4333446"/>
        </p:xfrm>
        <a:graphic>
          <a:graphicData uri="http://schemas.openxmlformats.org/drawingml/2006/table">
            <a:tbl>
              <a:tblPr firstRow="1" bandRow="1"/>
              <a:tblGrid>
                <a:gridCol w="1662876">
                  <a:extLst>
                    <a:ext uri="{9D8B030D-6E8A-4147-A177-3AD203B41FA5}">
                      <a16:colId xmlns:a16="http://schemas.microsoft.com/office/drawing/2014/main" val="20000"/>
                    </a:ext>
                  </a:extLst>
                </a:gridCol>
                <a:gridCol w="1594356">
                  <a:extLst>
                    <a:ext uri="{9D8B030D-6E8A-4147-A177-3AD203B41FA5}">
                      <a16:colId xmlns:a16="http://schemas.microsoft.com/office/drawing/2014/main" val="20001"/>
                    </a:ext>
                  </a:extLst>
                </a:gridCol>
                <a:gridCol w="1628616">
                  <a:extLst>
                    <a:ext uri="{9D8B030D-6E8A-4147-A177-3AD203B41FA5}">
                      <a16:colId xmlns:a16="http://schemas.microsoft.com/office/drawing/2014/main" val="20002"/>
                    </a:ext>
                  </a:extLst>
                </a:gridCol>
                <a:gridCol w="1628616">
                  <a:extLst>
                    <a:ext uri="{9D8B030D-6E8A-4147-A177-3AD203B41FA5}">
                      <a16:colId xmlns:a16="http://schemas.microsoft.com/office/drawing/2014/main" val="20003"/>
                    </a:ext>
                  </a:extLst>
                </a:gridCol>
                <a:gridCol w="1628616">
                  <a:extLst>
                    <a:ext uri="{9D8B030D-6E8A-4147-A177-3AD203B41FA5}">
                      <a16:colId xmlns:a16="http://schemas.microsoft.com/office/drawing/2014/main" val="20004"/>
                    </a:ext>
                  </a:extLst>
                </a:gridCol>
                <a:gridCol w="1628616">
                  <a:extLst>
                    <a:ext uri="{9D8B030D-6E8A-4147-A177-3AD203B41FA5}">
                      <a16:colId xmlns:a16="http://schemas.microsoft.com/office/drawing/2014/main" val="20005"/>
                    </a:ext>
                  </a:extLst>
                </a:gridCol>
                <a:gridCol w="1628616">
                  <a:extLst>
                    <a:ext uri="{9D8B030D-6E8A-4147-A177-3AD203B41FA5}">
                      <a16:colId xmlns:a16="http://schemas.microsoft.com/office/drawing/2014/main" val="20006"/>
                    </a:ext>
                  </a:extLst>
                </a:gridCol>
              </a:tblGrid>
              <a:tr h="605401">
                <a:tc>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a:endParaRPr lang="en-US" sz="19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gridSpan="6">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a:r>
                        <a:rPr lang="en-US" sz="2700" dirty="0">
                          <a:latin typeface="Calibri" panose="020F0502020204030204" pitchFamily="34" charset="0"/>
                          <a:cs typeface="Calibri" panose="020F0502020204030204" pitchFamily="34" charset="0"/>
                        </a:rPr>
                        <a:t>Female Issue</a:t>
                      </a:r>
                      <a:r>
                        <a:rPr lang="en-US" sz="2700" baseline="0" dirty="0">
                          <a:latin typeface="Calibri" panose="020F0502020204030204" pitchFamily="34" charset="0"/>
                          <a:cs typeface="Calibri" panose="020F0502020204030204" pitchFamily="34" charset="0"/>
                        </a:rPr>
                        <a:t> Ages</a:t>
                      </a:r>
                      <a:endParaRPr lang="en-US" sz="15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extLst>
                  <a:ext uri="{0D108BD9-81ED-4DB2-BD59-A6C34878D82A}">
                    <a16:rowId xmlns:a16="http://schemas.microsoft.com/office/drawing/2014/main" val="10000"/>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endParaRPr lang="en-US" sz="19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25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30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35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40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45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50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701040">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Preferred-Plus</a:t>
                      </a: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$655</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$793</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$942</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$1,152</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$1,414</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$1,746</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a:t>
                      </a:r>
                      <a:r>
                        <a:rPr lang="en-US" sz="1900" b="1" baseline="0" dirty="0">
                          <a:latin typeface="Calibri" panose="020F0502020204030204" pitchFamily="34" charset="0"/>
                          <a:cs typeface="Calibri" panose="020F0502020204030204" pitchFamily="34" charset="0"/>
                        </a:rPr>
                        <a:t> NT</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$656</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$793</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$943</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$1,153</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$1,435</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$1,772</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Standard NT</a:t>
                      </a: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$658</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$795</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$945</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$1,155</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$1,437</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$1,787</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a:t>
                      </a:r>
                      <a:r>
                        <a:rPr lang="en-US" sz="1900" b="1" baseline="0" dirty="0">
                          <a:latin typeface="Calibri" panose="020F0502020204030204" pitchFamily="34" charset="0"/>
                          <a:cs typeface="Calibri" panose="020F0502020204030204" pitchFamily="34" charset="0"/>
                        </a:rPr>
                        <a:t>  </a:t>
                      </a:r>
                      <a:r>
                        <a:rPr lang="en-US" sz="1900" b="1" baseline="0" dirty="0" err="1">
                          <a:latin typeface="Calibri" panose="020F0502020204030204" pitchFamily="34" charset="0"/>
                          <a:cs typeface="Calibri" panose="020F0502020204030204" pitchFamily="34" charset="0"/>
                        </a:rPr>
                        <a:t>Tob</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$664</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$802</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$951</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$1,165</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$1,448</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$1,805</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Standard </a:t>
                      </a:r>
                      <a:r>
                        <a:rPr lang="en-US" sz="1900" b="1" dirty="0" err="1">
                          <a:latin typeface="Calibri" panose="020F0502020204030204" pitchFamily="34" charset="0"/>
                          <a:cs typeface="Calibri" panose="020F0502020204030204" pitchFamily="34" charset="0"/>
                        </a:rPr>
                        <a:t>Tob</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$670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$808</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$957</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$1,172</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$1,459</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$1,817</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bl>
          </a:graphicData>
        </a:graphic>
      </p:graphicFrame>
      <p:sp>
        <p:nvSpPr>
          <p:cNvPr id="5" name="Title 3"/>
          <p:cNvSpPr>
            <a:spLocks noGrp="1"/>
          </p:cNvSpPr>
          <p:nvPr>
            <p:ph type="title"/>
          </p:nvPr>
        </p:nvSpPr>
        <p:spPr>
          <a:xfrm>
            <a:off x="992535" y="661444"/>
            <a:ext cx="10206932" cy="408517"/>
          </a:xfrm>
        </p:spPr>
        <p:txBody>
          <a:bodyPr>
            <a:noAutofit/>
          </a:bodyPr>
          <a:lstStyle/>
          <a:p>
            <a:pPr algn="ctr"/>
            <a:r>
              <a:rPr lang="en-US" sz="4267" dirty="0">
                <a:solidFill>
                  <a:srgbClr val="0073AE"/>
                </a:solidFill>
              </a:rPr>
              <a:t>And Non-Medical, Too!</a:t>
            </a:r>
            <a:endParaRPr lang="en-US" sz="3733" dirty="0"/>
          </a:p>
        </p:txBody>
      </p:sp>
      <p:sp>
        <p:nvSpPr>
          <p:cNvPr id="7" name="Rectangle 6"/>
          <p:cNvSpPr/>
          <p:nvPr/>
        </p:nvSpPr>
        <p:spPr>
          <a:xfrm>
            <a:off x="1763733" y="1000619"/>
            <a:ext cx="8696203" cy="775400"/>
          </a:xfrm>
          <a:prstGeom prst="rect">
            <a:avLst/>
          </a:prstGeom>
        </p:spPr>
        <p:txBody>
          <a:bodyPr wrap="square" lIns="109405" tIns="54703" rIns="109405" bIns="54703">
            <a:spAutoFit/>
          </a:bodyPr>
          <a:lstStyle/>
          <a:p>
            <a:pPr algn="ctr" defTabSz="1219110">
              <a:lnSpc>
                <a:spcPct val="80000"/>
              </a:lnSpc>
              <a:defRPr/>
            </a:pPr>
            <a:r>
              <a:rPr lang="en-US" sz="2667" dirty="0">
                <a:solidFill>
                  <a:srgbClr val="0070C0"/>
                </a:solidFill>
                <a:latin typeface="Calibri"/>
              </a:rPr>
              <a:t>Max Accumulator+  Maximum Monthly Premiums</a:t>
            </a:r>
          </a:p>
          <a:p>
            <a:pPr algn="ctr" defTabSz="1219110">
              <a:lnSpc>
                <a:spcPct val="80000"/>
              </a:lnSpc>
              <a:defRPr/>
            </a:pPr>
            <a:r>
              <a:rPr lang="en-US" sz="2667" dirty="0">
                <a:solidFill>
                  <a:srgbClr val="0070C0"/>
                </a:solidFill>
                <a:latin typeface="Calibri"/>
              </a:rPr>
              <a:t>(Option B; Includes AAS)</a:t>
            </a:r>
          </a:p>
        </p:txBody>
      </p:sp>
      <p:sp>
        <p:nvSpPr>
          <p:cNvPr id="6" name="Text Placeholder 8"/>
          <p:cNvSpPr>
            <a:spLocks noGrp="1"/>
          </p:cNvSpPr>
          <p:nvPr>
            <p:ph type="body" sz="quarter" idx="13"/>
          </p:nvPr>
        </p:nvSpPr>
        <p:spPr>
          <a:xfrm>
            <a:off x="1346980" y="6328816"/>
            <a:ext cx="7659201" cy="492125"/>
          </a:xfrm>
        </p:spPr>
        <p:txBody>
          <a:bodyPr/>
          <a:lstStyle/>
          <a:p>
            <a:r>
              <a:rPr lang="en-US" sz="933" dirty="0">
                <a:latin typeface="Calibri" panose="020F0502020204030204" pitchFamily="34" charset="0"/>
                <a:cs typeface="Calibri" panose="020F0502020204030204" pitchFamily="34" charset="0"/>
              </a:rPr>
              <a:t>Rates as of July 2, 2018</a:t>
            </a:r>
          </a:p>
        </p:txBody>
      </p:sp>
      <p:pic>
        <p:nvPicPr>
          <p:cNvPr id="8" name="Picture 7">
            <a:extLst>
              <a:ext uri="{FF2B5EF4-FFF2-40B4-BE49-F238E27FC236}">
                <a16:creationId xmlns:a16="http://schemas.microsoft.com/office/drawing/2014/main" id="{DECD1AEA-6536-43BB-8352-13CA5EA91235}"/>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383516518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005" y="1765193"/>
          <a:ext cx="11400312" cy="4333446"/>
        </p:xfrm>
        <a:graphic>
          <a:graphicData uri="http://schemas.openxmlformats.org/drawingml/2006/table">
            <a:tbl>
              <a:tblPr firstRow="1" bandRow="1"/>
              <a:tblGrid>
                <a:gridCol w="1662876">
                  <a:extLst>
                    <a:ext uri="{9D8B030D-6E8A-4147-A177-3AD203B41FA5}">
                      <a16:colId xmlns:a16="http://schemas.microsoft.com/office/drawing/2014/main" val="20000"/>
                    </a:ext>
                  </a:extLst>
                </a:gridCol>
                <a:gridCol w="1594356">
                  <a:extLst>
                    <a:ext uri="{9D8B030D-6E8A-4147-A177-3AD203B41FA5}">
                      <a16:colId xmlns:a16="http://schemas.microsoft.com/office/drawing/2014/main" val="20001"/>
                    </a:ext>
                  </a:extLst>
                </a:gridCol>
                <a:gridCol w="1628616">
                  <a:extLst>
                    <a:ext uri="{9D8B030D-6E8A-4147-A177-3AD203B41FA5}">
                      <a16:colId xmlns:a16="http://schemas.microsoft.com/office/drawing/2014/main" val="20002"/>
                    </a:ext>
                  </a:extLst>
                </a:gridCol>
                <a:gridCol w="1628616">
                  <a:extLst>
                    <a:ext uri="{9D8B030D-6E8A-4147-A177-3AD203B41FA5}">
                      <a16:colId xmlns:a16="http://schemas.microsoft.com/office/drawing/2014/main" val="20003"/>
                    </a:ext>
                  </a:extLst>
                </a:gridCol>
                <a:gridCol w="1628616">
                  <a:extLst>
                    <a:ext uri="{9D8B030D-6E8A-4147-A177-3AD203B41FA5}">
                      <a16:colId xmlns:a16="http://schemas.microsoft.com/office/drawing/2014/main" val="20004"/>
                    </a:ext>
                  </a:extLst>
                </a:gridCol>
                <a:gridCol w="1628616">
                  <a:extLst>
                    <a:ext uri="{9D8B030D-6E8A-4147-A177-3AD203B41FA5}">
                      <a16:colId xmlns:a16="http://schemas.microsoft.com/office/drawing/2014/main" val="20005"/>
                    </a:ext>
                  </a:extLst>
                </a:gridCol>
                <a:gridCol w="1628616">
                  <a:extLst>
                    <a:ext uri="{9D8B030D-6E8A-4147-A177-3AD203B41FA5}">
                      <a16:colId xmlns:a16="http://schemas.microsoft.com/office/drawing/2014/main" val="20006"/>
                    </a:ext>
                  </a:extLst>
                </a:gridCol>
              </a:tblGrid>
              <a:tr h="605401">
                <a:tc>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a:endParaRPr lang="en-US" sz="19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gridSpan="6">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a:r>
                        <a:rPr lang="en-US" sz="2700" dirty="0">
                          <a:latin typeface="Calibri" panose="020F0502020204030204" pitchFamily="34" charset="0"/>
                          <a:cs typeface="Calibri" panose="020F0502020204030204" pitchFamily="34" charset="0"/>
                        </a:rPr>
                        <a:t>Female Issue</a:t>
                      </a:r>
                      <a:r>
                        <a:rPr lang="en-US" sz="2700" baseline="0" dirty="0">
                          <a:latin typeface="Calibri" panose="020F0502020204030204" pitchFamily="34" charset="0"/>
                          <a:cs typeface="Calibri" panose="020F0502020204030204" pitchFamily="34" charset="0"/>
                        </a:rPr>
                        <a:t> Ages</a:t>
                      </a:r>
                      <a:endParaRPr lang="en-US" sz="15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tc hMerge="1">
                  <a:txBody>
                    <a:bodyPr/>
                    <a:lstStyle/>
                    <a:p>
                      <a:pPr algn="ctr"/>
                      <a:endParaRPr lang="en-US" dirty="0"/>
                    </a:p>
                  </a:txBody>
                  <a:tcPr anchor="ctr" anchorCtr="1"/>
                </a:tc>
                <a:extLst>
                  <a:ext uri="{0D108BD9-81ED-4DB2-BD59-A6C34878D82A}">
                    <a16:rowId xmlns:a16="http://schemas.microsoft.com/office/drawing/2014/main" val="10000"/>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endParaRPr lang="en-US" sz="1900"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25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30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35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40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45</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2400" b="1" dirty="0">
                          <a:latin typeface="Calibri" panose="020F0502020204030204" pitchFamily="34" charset="0"/>
                          <a:cs typeface="Calibri" panose="020F0502020204030204" pitchFamily="34" charset="0"/>
                        </a:rPr>
                        <a:t>50</a:t>
                      </a:r>
                    </a:p>
                  </a:txBody>
                  <a:tcPr marL="121920" marR="121920" marT="60960" marB="60960" anchor="ctr" anchorCtr="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701040">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Preferred-Plus</a:t>
                      </a: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$263,000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$216,000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$173,000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$107,000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$84,000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$51,000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a:t>
                      </a:r>
                      <a:r>
                        <a:rPr lang="en-US" sz="1900" b="1" baseline="0" dirty="0">
                          <a:latin typeface="Calibri" panose="020F0502020204030204" pitchFamily="34" charset="0"/>
                          <a:cs typeface="Calibri" panose="020F0502020204030204" pitchFamily="34" charset="0"/>
                        </a:rPr>
                        <a:t> NT</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$262,000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$214,000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$172,000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$106,000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$83,000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$50,000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Standard NT</a:t>
                      </a: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$257,000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$209,000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$167,000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$104,000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$82,000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$43,000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Preferred</a:t>
                      </a:r>
                      <a:r>
                        <a:rPr lang="en-US" sz="1900" b="1" baseline="0" dirty="0">
                          <a:latin typeface="Calibri" panose="020F0502020204030204" pitchFamily="34" charset="0"/>
                          <a:cs typeface="Calibri" panose="020F0502020204030204" pitchFamily="34" charset="0"/>
                        </a:rPr>
                        <a:t>  </a:t>
                      </a:r>
                      <a:r>
                        <a:rPr lang="en-US" sz="1900" b="1" baseline="0" dirty="0" err="1">
                          <a:latin typeface="Calibri" panose="020F0502020204030204" pitchFamily="34" charset="0"/>
                          <a:cs typeface="Calibri" panose="020F0502020204030204" pitchFamily="34" charset="0"/>
                        </a:rPr>
                        <a:t>Tob</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$242,000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$194,000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$152,000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$98,000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$57,000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$19,000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605401">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a:r>
                        <a:rPr lang="en-US" sz="1900" b="1" dirty="0">
                          <a:latin typeface="Calibri" panose="020F0502020204030204" pitchFamily="34" charset="0"/>
                          <a:cs typeface="Calibri" panose="020F0502020204030204" pitchFamily="34" charset="0"/>
                        </a:rPr>
                        <a:t>Standard </a:t>
                      </a:r>
                      <a:r>
                        <a:rPr lang="en-US" sz="1900" b="1" dirty="0" err="1">
                          <a:latin typeface="Calibri" panose="020F0502020204030204" pitchFamily="34" charset="0"/>
                          <a:cs typeface="Calibri" panose="020F0502020204030204" pitchFamily="34" charset="0"/>
                        </a:rPr>
                        <a:t>Tob</a:t>
                      </a:r>
                      <a:endParaRPr lang="en-US" sz="1900" b="1" dirty="0">
                        <a:latin typeface="Calibri" panose="020F0502020204030204" pitchFamily="34" charset="0"/>
                        <a:cs typeface="Calibri" panose="020F0502020204030204" pitchFamily="34" charset="0"/>
                      </a:endParaRPr>
                    </a:p>
                  </a:txBody>
                  <a:tcPr marL="121920" marR="121920" marT="60960" marB="60960"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$238,000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$190,000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$149,000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$96,000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$56,000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r>
                        <a:rPr lang="en-US" sz="2100" b="1" dirty="0">
                          <a:solidFill>
                            <a:schemeClr val="tx1"/>
                          </a:solidFill>
                          <a:latin typeface="Calibri" panose="020F0502020204030204" pitchFamily="34" charset="0"/>
                          <a:cs typeface="Calibri" panose="020F0502020204030204" pitchFamily="34" charset="0"/>
                        </a:rPr>
                        <a:t>$16,000</a:t>
                      </a:r>
                    </a:p>
                  </a:txBody>
                  <a:tcPr marL="121920" marR="121920" marT="60960" marB="60960"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bl>
          </a:graphicData>
        </a:graphic>
      </p:graphicFrame>
      <p:sp>
        <p:nvSpPr>
          <p:cNvPr id="5" name="Title 3"/>
          <p:cNvSpPr>
            <a:spLocks noGrp="1"/>
          </p:cNvSpPr>
          <p:nvPr>
            <p:ph type="title"/>
          </p:nvPr>
        </p:nvSpPr>
        <p:spPr>
          <a:xfrm>
            <a:off x="992535" y="661444"/>
            <a:ext cx="10206932" cy="408517"/>
          </a:xfrm>
        </p:spPr>
        <p:txBody>
          <a:bodyPr>
            <a:noAutofit/>
          </a:bodyPr>
          <a:lstStyle/>
          <a:p>
            <a:pPr algn="ctr"/>
            <a:r>
              <a:rPr lang="en-US" sz="4267" dirty="0">
                <a:solidFill>
                  <a:srgbClr val="0073AE"/>
                </a:solidFill>
              </a:rPr>
              <a:t>And Non-Medical, Too!</a:t>
            </a:r>
            <a:endParaRPr lang="en-US" sz="3733" dirty="0"/>
          </a:p>
        </p:txBody>
      </p:sp>
      <p:sp>
        <p:nvSpPr>
          <p:cNvPr id="8" name="Rectangle 7"/>
          <p:cNvSpPr/>
          <p:nvPr/>
        </p:nvSpPr>
        <p:spPr>
          <a:xfrm>
            <a:off x="1997607" y="1000620"/>
            <a:ext cx="8196788" cy="775400"/>
          </a:xfrm>
          <a:prstGeom prst="rect">
            <a:avLst/>
          </a:prstGeom>
        </p:spPr>
        <p:txBody>
          <a:bodyPr wrap="square" lIns="109405" tIns="54703" rIns="109405" bIns="54703">
            <a:spAutoFit/>
          </a:bodyPr>
          <a:lstStyle/>
          <a:p>
            <a:pPr algn="ctr" defTabSz="1219110">
              <a:lnSpc>
                <a:spcPct val="80000"/>
              </a:lnSpc>
              <a:defRPr/>
            </a:pPr>
            <a:r>
              <a:rPr lang="en-US" sz="2667" dirty="0">
                <a:solidFill>
                  <a:srgbClr val="0070C0"/>
                </a:solidFill>
                <a:latin typeface="Calibri"/>
              </a:rPr>
              <a:t>Max Accumulator+  Projected 20-year Income</a:t>
            </a:r>
          </a:p>
          <a:p>
            <a:pPr algn="ctr" defTabSz="1219110">
              <a:lnSpc>
                <a:spcPct val="80000"/>
              </a:lnSpc>
              <a:defRPr/>
            </a:pPr>
            <a:r>
              <a:rPr lang="en-US" sz="2667" dirty="0">
                <a:solidFill>
                  <a:srgbClr val="0070C0"/>
                </a:solidFill>
                <a:latin typeface="Calibri"/>
              </a:rPr>
              <a:t>(Option B to Age 70, then Option A; Includes AAS)</a:t>
            </a:r>
          </a:p>
        </p:txBody>
      </p:sp>
      <p:sp>
        <p:nvSpPr>
          <p:cNvPr id="6" name="Text Placeholder 8"/>
          <p:cNvSpPr>
            <a:spLocks noGrp="1"/>
          </p:cNvSpPr>
          <p:nvPr>
            <p:ph type="body" sz="quarter" idx="13"/>
          </p:nvPr>
        </p:nvSpPr>
        <p:spPr>
          <a:xfrm>
            <a:off x="1346980" y="6328816"/>
            <a:ext cx="7659201" cy="492125"/>
          </a:xfrm>
        </p:spPr>
        <p:txBody>
          <a:bodyPr/>
          <a:lstStyle/>
          <a:p>
            <a:r>
              <a:rPr lang="en-US" sz="933" dirty="0">
                <a:latin typeface="Calibri" panose="020F0502020204030204" pitchFamily="34" charset="0"/>
                <a:cs typeface="Calibri" panose="020F0502020204030204" pitchFamily="34" charset="0"/>
              </a:rPr>
              <a:t>Rates as of July 2, 2018</a:t>
            </a:r>
          </a:p>
        </p:txBody>
      </p:sp>
      <p:pic>
        <p:nvPicPr>
          <p:cNvPr id="7" name="Picture 6">
            <a:extLst>
              <a:ext uri="{FF2B5EF4-FFF2-40B4-BE49-F238E27FC236}">
                <a16:creationId xmlns:a16="http://schemas.microsoft.com/office/drawing/2014/main" id="{FA33EE80-9CAC-4EB9-AD37-AAF4D72986F0}"/>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43319280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565776"/>
            <a:ext cx="10206932" cy="408517"/>
          </a:xfrm>
        </p:spPr>
        <p:txBody>
          <a:bodyPr>
            <a:noAutofit/>
          </a:bodyPr>
          <a:lstStyle/>
          <a:p>
            <a:pPr algn="ctr"/>
            <a:r>
              <a:rPr lang="en-US" sz="4267" dirty="0">
                <a:solidFill>
                  <a:srgbClr val="0073AE"/>
                </a:solidFill>
              </a:rPr>
              <a:t>Single-Premium Safety-Net</a:t>
            </a:r>
            <a:endParaRPr lang="en-US" sz="3733" dirty="0"/>
          </a:p>
        </p:txBody>
      </p:sp>
      <p:sp>
        <p:nvSpPr>
          <p:cNvPr id="5" name="Content Placeholder 2"/>
          <p:cNvSpPr txBox="1">
            <a:spLocks/>
          </p:cNvSpPr>
          <p:nvPr/>
        </p:nvSpPr>
        <p:spPr bwMode="auto">
          <a:xfrm>
            <a:off x="1393902" y="1183386"/>
            <a:ext cx="10206933" cy="51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80972" indent="-380972" defTabSz="1219110">
              <a:lnSpc>
                <a:spcPct val="114000"/>
              </a:lnSpc>
              <a:spcBef>
                <a:spcPts val="1600"/>
              </a:spcBef>
              <a:defRPr/>
            </a:pPr>
            <a:r>
              <a:rPr lang="en-US" sz="2667" dirty="0">
                <a:solidFill>
                  <a:srgbClr val="0070C0"/>
                </a:solidFill>
                <a:latin typeface="Calibri"/>
              </a:rPr>
              <a:t>If clients have “safety net” money…</a:t>
            </a:r>
          </a:p>
          <a:p>
            <a:pPr marL="380972" indent="-380972" defTabSz="1219110">
              <a:lnSpc>
                <a:spcPct val="114000"/>
              </a:lnSpc>
              <a:spcBef>
                <a:spcPts val="1600"/>
              </a:spcBef>
              <a:defRPr/>
            </a:pPr>
            <a:r>
              <a:rPr lang="en-US" sz="2667" dirty="0">
                <a:solidFill>
                  <a:srgbClr val="0070C0"/>
                </a:solidFill>
                <a:latin typeface="Calibri"/>
              </a:rPr>
              <a:t>Allocate a single-premium to an IUL life insurance policy</a:t>
            </a:r>
          </a:p>
          <a:p>
            <a:pPr marL="380972" indent="-380972" defTabSz="1219110">
              <a:lnSpc>
                <a:spcPct val="114000"/>
              </a:lnSpc>
              <a:spcBef>
                <a:spcPts val="1600"/>
              </a:spcBef>
              <a:defRPr/>
            </a:pPr>
            <a:r>
              <a:rPr lang="en-US" sz="2667" dirty="0">
                <a:solidFill>
                  <a:srgbClr val="0070C0"/>
                </a:solidFill>
                <a:latin typeface="Calibri"/>
              </a:rPr>
              <a:t>Tax-deferred growth</a:t>
            </a:r>
          </a:p>
          <a:p>
            <a:pPr marL="914332" lvl="1" indent="-380972" defTabSz="1219110">
              <a:spcBef>
                <a:spcPts val="0"/>
              </a:spcBef>
              <a:defRPr/>
            </a:pPr>
            <a:r>
              <a:rPr lang="en-US" sz="2400" dirty="0">
                <a:solidFill>
                  <a:srgbClr val="0070C0"/>
                </a:solidFill>
                <a:latin typeface="Calibri"/>
              </a:rPr>
              <a:t>All withdrawals and loans are taxed on a LIFO basis (Last In/First Out)*</a:t>
            </a:r>
            <a:endParaRPr lang="en-US" sz="2400" dirty="0">
              <a:solidFill>
                <a:srgbClr val="0070C0"/>
              </a:solidFill>
            </a:endParaRPr>
          </a:p>
          <a:p>
            <a:pPr marL="914332" lvl="1" indent="-380972" defTabSz="1219110">
              <a:spcBef>
                <a:spcPts val="0"/>
              </a:spcBef>
              <a:defRPr/>
            </a:pPr>
            <a:r>
              <a:rPr lang="en-US" sz="2400" dirty="0">
                <a:solidFill>
                  <a:srgbClr val="0070C0"/>
                </a:solidFill>
                <a:latin typeface="Calibri"/>
              </a:rPr>
              <a:t>Remember: there can be income tax penalties for distributions before age 59½ </a:t>
            </a:r>
          </a:p>
          <a:p>
            <a:pPr marL="304776" indent="-304776" defTabSz="1219110">
              <a:spcBef>
                <a:spcPts val="1600"/>
              </a:spcBef>
              <a:defRPr/>
            </a:pPr>
            <a:r>
              <a:rPr lang="en-US" sz="2667" dirty="0">
                <a:solidFill>
                  <a:srgbClr val="0070C0"/>
                </a:solidFill>
                <a:latin typeface="Calibri"/>
              </a:rPr>
              <a:t>No income tax or capital gains tax concerns while alive…</a:t>
            </a:r>
          </a:p>
          <a:p>
            <a:pPr marL="914332" lvl="1" indent="-304776" defTabSz="1219110">
              <a:spcBef>
                <a:spcPts val="0"/>
              </a:spcBef>
              <a:defRPr/>
            </a:pPr>
            <a:r>
              <a:rPr lang="en-US" sz="2400" dirty="0">
                <a:solidFill>
                  <a:srgbClr val="0070C0"/>
                </a:solidFill>
                <a:latin typeface="Calibri"/>
              </a:rPr>
              <a:t>If no withdrawals or loans are taken</a:t>
            </a:r>
          </a:p>
          <a:p>
            <a:pPr marL="304776" indent="-304776" defTabSz="1219110">
              <a:spcBef>
                <a:spcPts val="1600"/>
              </a:spcBef>
              <a:defRPr/>
            </a:pPr>
            <a:r>
              <a:rPr lang="en-US" sz="2667" dirty="0">
                <a:solidFill>
                  <a:srgbClr val="0070C0"/>
                </a:solidFill>
                <a:latin typeface="Calibri"/>
              </a:rPr>
              <a:t>Income-Tax-Free to beneficiaries</a:t>
            </a:r>
          </a:p>
          <a:p>
            <a:pPr marL="914332" lvl="1" indent="-304776" defTabSz="1219110">
              <a:spcBef>
                <a:spcPts val="0"/>
              </a:spcBef>
              <a:defRPr/>
            </a:pPr>
            <a:r>
              <a:rPr lang="en-US" sz="2400" dirty="0">
                <a:solidFill>
                  <a:srgbClr val="0070C0"/>
                </a:solidFill>
                <a:latin typeface="Calibri"/>
              </a:rPr>
              <a:t>under current federal law</a:t>
            </a:r>
          </a:p>
        </p:txBody>
      </p:sp>
      <p:pic>
        <p:nvPicPr>
          <p:cNvPr id="6" name="Picture 5">
            <a:extLst>
              <a:ext uri="{FF2B5EF4-FFF2-40B4-BE49-F238E27FC236}">
                <a16:creationId xmlns:a16="http://schemas.microsoft.com/office/drawing/2014/main" id="{6E30A49D-2846-424C-967A-3860B0EEAA3F}"/>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8714762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750"/>
                                        <p:tgtEl>
                                          <p:spTgt spid="5">
                                            <p:txEl>
                                              <p:pRg st="3" end="3"/>
                                            </p:txEl>
                                          </p:spTgt>
                                        </p:tgtEl>
                                      </p:cBhvr>
                                    </p:animEffect>
                                  </p:childTnLst>
                                </p:cTn>
                              </p:par>
                              <p:par>
                                <p:cTn id="21" presetID="22" presetClass="entr" presetSubtype="8" fill="hold" grpId="0" nodeType="withEffect">
                                  <p:stCondLst>
                                    <p:cond delay="75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75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750"/>
                                        <p:tgtEl>
                                          <p:spTgt spid="5">
                                            <p:txEl>
                                              <p:pRg st="5" end="5"/>
                                            </p:txEl>
                                          </p:spTgt>
                                        </p:tgtEl>
                                      </p:cBhvr>
                                    </p:animEffect>
                                  </p:childTnLst>
                                </p:cTn>
                              </p:par>
                              <p:par>
                                <p:cTn id="29" presetID="22" presetClass="entr" presetSubtype="8" fill="hold" grpId="0" nodeType="withEffect">
                                  <p:stCondLst>
                                    <p:cond delay="75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wipe(left)">
                                      <p:cBhvr>
                                        <p:cTn id="36" dur="500"/>
                                        <p:tgtEl>
                                          <p:spTgt spid="5">
                                            <p:txEl>
                                              <p:pRg st="7" end="7"/>
                                            </p:txEl>
                                          </p:spTgt>
                                        </p:tgtEl>
                                      </p:cBhvr>
                                    </p:animEffect>
                                  </p:childTnLst>
                                </p:cTn>
                              </p:par>
                              <p:par>
                                <p:cTn id="37" presetID="22" presetClass="entr" presetSubtype="8" fill="hold" grpId="0" nodeType="withEffect">
                                  <p:stCondLst>
                                    <p:cond delay="75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left)">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992535" y="565776"/>
            <a:ext cx="10206932" cy="408517"/>
          </a:xfrm>
        </p:spPr>
        <p:txBody>
          <a:bodyPr>
            <a:noAutofit/>
          </a:bodyPr>
          <a:lstStyle/>
          <a:p>
            <a:pPr algn="ctr"/>
            <a:r>
              <a:rPr lang="en-US" sz="4267" dirty="0">
                <a:solidFill>
                  <a:srgbClr val="0073AE"/>
                </a:solidFill>
              </a:rPr>
              <a:t>Single-Premium Safety-Net</a:t>
            </a:r>
            <a:endParaRPr lang="en-US" sz="3733" dirty="0"/>
          </a:p>
        </p:txBody>
      </p:sp>
      <p:sp>
        <p:nvSpPr>
          <p:cNvPr id="10" name="Content Placeholder 2"/>
          <p:cNvSpPr txBox="1">
            <a:spLocks/>
          </p:cNvSpPr>
          <p:nvPr/>
        </p:nvSpPr>
        <p:spPr bwMode="auto">
          <a:xfrm>
            <a:off x="1504950" y="1322735"/>
            <a:ext cx="10370375" cy="430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80972" indent="-380972" defTabSz="1219110">
              <a:lnSpc>
                <a:spcPct val="100000"/>
              </a:lnSpc>
              <a:spcBef>
                <a:spcPts val="1600"/>
              </a:spcBef>
              <a:defRPr/>
            </a:pPr>
            <a:r>
              <a:rPr lang="en-US" sz="2667" dirty="0">
                <a:solidFill>
                  <a:srgbClr val="0070C0"/>
                </a:solidFill>
                <a:latin typeface="Calibri"/>
              </a:rPr>
              <a:t>Add a Chronic Illness Rider to increase options and flexibility</a:t>
            </a:r>
          </a:p>
          <a:p>
            <a:pPr marL="380972" indent="-380972" defTabSz="1219110">
              <a:lnSpc>
                <a:spcPct val="100000"/>
              </a:lnSpc>
              <a:spcBef>
                <a:spcPts val="1600"/>
              </a:spcBef>
              <a:defRPr/>
            </a:pPr>
            <a:r>
              <a:rPr lang="en-US" sz="2667" dirty="0">
                <a:solidFill>
                  <a:srgbClr val="0070C0"/>
                </a:solidFill>
                <a:latin typeface="Calibri"/>
              </a:rPr>
              <a:t>In the event of a qualifying chronic illness, the policy owner can accelerate the death benefit </a:t>
            </a:r>
            <a:r>
              <a:rPr lang="en-US" sz="2667" u="sng" dirty="0">
                <a:solidFill>
                  <a:srgbClr val="0070C0"/>
                </a:solidFill>
                <a:latin typeface="Calibri"/>
              </a:rPr>
              <a:t>income-tax-free</a:t>
            </a:r>
            <a:r>
              <a:rPr lang="en-US" sz="2667" dirty="0">
                <a:solidFill>
                  <a:srgbClr val="0070C0"/>
                </a:solidFill>
                <a:latin typeface="Calibri"/>
              </a:rPr>
              <a:t> to help pay the costs of care</a:t>
            </a:r>
          </a:p>
          <a:p>
            <a:pPr marL="380972" indent="-380972" defTabSz="1219110">
              <a:lnSpc>
                <a:spcPct val="100000"/>
              </a:lnSpc>
              <a:spcBef>
                <a:spcPts val="1600"/>
              </a:spcBef>
              <a:defRPr/>
            </a:pPr>
            <a:r>
              <a:rPr lang="en-US" sz="2667" dirty="0">
                <a:solidFill>
                  <a:srgbClr val="0070C0"/>
                </a:solidFill>
                <a:latin typeface="Calibri"/>
              </a:rPr>
              <a:t>If they need cash and </a:t>
            </a:r>
            <a:r>
              <a:rPr lang="en-US" sz="2667" u="sng" dirty="0">
                <a:solidFill>
                  <a:srgbClr val="0070C0"/>
                </a:solidFill>
                <a:latin typeface="Calibri"/>
              </a:rPr>
              <a:t>don’t</a:t>
            </a:r>
            <a:r>
              <a:rPr lang="en-US" sz="2667" dirty="0">
                <a:solidFill>
                  <a:srgbClr val="0070C0"/>
                </a:solidFill>
                <a:latin typeface="Calibri"/>
              </a:rPr>
              <a:t> encounter a qualifying chronic illness, they can access the policy’s cash value. </a:t>
            </a:r>
          </a:p>
          <a:p>
            <a:pPr marL="914332" lvl="1" indent="-380972" defTabSz="1219110">
              <a:lnSpc>
                <a:spcPct val="100000"/>
              </a:lnSpc>
              <a:spcBef>
                <a:spcPts val="800"/>
              </a:spcBef>
              <a:defRPr/>
            </a:pPr>
            <a:r>
              <a:rPr lang="en-US" sz="2400" dirty="0">
                <a:solidFill>
                  <a:srgbClr val="0070C0"/>
                </a:solidFill>
                <a:latin typeface="Calibri"/>
              </a:rPr>
              <a:t>Taxed on a LIFO basis, so any growth (in excess of premiums paid) will be distributed first, and taxed at ordinary income tax rates.</a:t>
            </a:r>
          </a:p>
          <a:p>
            <a:pPr marL="914332" lvl="1" indent="-380972" defTabSz="1219110">
              <a:lnSpc>
                <a:spcPct val="100000"/>
              </a:lnSpc>
              <a:spcBef>
                <a:spcPts val="800"/>
              </a:spcBef>
              <a:defRPr/>
            </a:pPr>
            <a:r>
              <a:rPr lang="en-US" sz="2400" dirty="0">
                <a:solidFill>
                  <a:srgbClr val="0070C0"/>
                </a:solidFill>
                <a:latin typeface="Calibri"/>
              </a:rPr>
              <a:t>If all growth has been distributed, and all that’s left are premiums, premiums are withdrawn income-tax-free.</a:t>
            </a:r>
          </a:p>
        </p:txBody>
      </p:sp>
      <p:pic>
        <p:nvPicPr>
          <p:cNvPr id="4" name="Picture 3">
            <a:extLst>
              <a:ext uri="{FF2B5EF4-FFF2-40B4-BE49-F238E27FC236}">
                <a16:creationId xmlns:a16="http://schemas.microsoft.com/office/drawing/2014/main" id="{7489478B-05E3-4582-9F8D-EBF14EBC3C37}"/>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7281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grpId="0" nodeType="withEffect">
                                  <p:stCondLst>
                                    <p:cond delay="125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par>
                                <p:cTn id="21" presetID="10" presetClass="entr" presetSubtype="0" fill="hold" grpId="0" nodeType="withEffect">
                                  <p:stCondLst>
                                    <p:cond delay="12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565776"/>
            <a:ext cx="10206932" cy="408517"/>
          </a:xfrm>
        </p:spPr>
        <p:txBody>
          <a:bodyPr>
            <a:noAutofit/>
          </a:bodyPr>
          <a:lstStyle/>
          <a:p>
            <a:pPr algn="ctr"/>
            <a:r>
              <a:rPr lang="en-US" sz="4267" dirty="0">
                <a:solidFill>
                  <a:srgbClr val="0073AE"/>
                </a:solidFill>
              </a:rPr>
              <a:t>Single-Premium Safety-Net</a:t>
            </a:r>
            <a:endParaRPr lang="en-US" sz="3733" dirty="0"/>
          </a:p>
        </p:txBody>
      </p:sp>
      <p:sp>
        <p:nvSpPr>
          <p:cNvPr id="5" name="TextBox 4"/>
          <p:cNvSpPr txBox="1"/>
          <p:nvPr/>
        </p:nvSpPr>
        <p:spPr>
          <a:xfrm>
            <a:off x="695219" y="6017758"/>
            <a:ext cx="10875564" cy="287317"/>
          </a:xfrm>
          <a:prstGeom prst="rect">
            <a:avLst/>
          </a:prstGeom>
          <a:noFill/>
        </p:spPr>
        <p:txBody>
          <a:bodyPr wrap="square" lIns="121915" tIns="60957" rIns="121915" bIns="60957" rtlCol="0">
            <a:spAutoFit/>
          </a:bodyPr>
          <a:lstStyle/>
          <a:p>
            <a:pPr algn="ctr" defTabSz="1219110"/>
            <a:r>
              <a:rPr lang="en-US" sz="1067" dirty="0">
                <a:solidFill>
                  <a:srgbClr val="0070C0"/>
                </a:solidFill>
                <a:latin typeface="Calibri"/>
              </a:rPr>
              <a:t>* Consult your tax and legal advisors regarding the use of a Modified Endowment Contract, also known as a MEC</a:t>
            </a:r>
          </a:p>
        </p:txBody>
      </p:sp>
      <p:graphicFrame>
        <p:nvGraphicFramePr>
          <p:cNvPr id="7" name="Chart 6"/>
          <p:cNvGraphicFramePr/>
          <p:nvPr>
            <p:extLst>
              <p:ext uri="{D42A27DB-BD31-4B8C-83A1-F6EECF244321}">
                <p14:modId xmlns:p14="http://schemas.microsoft.com/office/powerpoint/2010/main" val="1964898556"/>
              </p:ext>
            </p:extLst>
          </p:nvPr>
        </p:nvGraphicFramePr>
        <p:xfrm>
          <a:off x="1181099" y="1330705"/>
          <a:ext cx="10691193" cy="427445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88492" y="5828461"/>
            <a:ext cx="12005533" cy="307771"/>
          </a:xfrm>
          <a:prstGeom prst="rect">
            <a:avLst/>
          </a:prstGeom>
          <a:noFill/>
        </p:spPr>
        <p:txBody>
          <a:bodyPr wrap="square" lIns="121915" tIns="60957" rIns="121915" bIns="60957" rtlCol="0">
            <a:spAutoFit/>
          </a:bodyPr>
          <a:lstStyle/>
          <a:p>
            <a:pPr algn="ctr" defTabSz="1219110"/>
            <a:r>
              <a:rPr lang="en-US" sz="1200" dirty="0">
                <a:solidFill>
                  <a:srgbClr val="000000">
                    <a:lumMod val="65000"/>
                    <a:lumOff val="35000"/>
                  </a:srgbClr>
                </a:solidFill>
                <a:latin typeface="Calibri"/>
              </a:rPr>
              <a:t>This is not an actual case. This hypothetical example is for illustrative purposes only.</a:t>
            </a:r>
          </a:p>
        </p:txBody>
      </p:sp>
      <p:cxnSp>
        <p:nvCxnSpPr>
          <p:cNvPr id="10" name="Straight Connector 9"/>
          <p:cNvCxnSpPr>
            <a:cxnSpLocks/>
          </p:cNvCxnSpPr>
          <p:nvPr/>
        </p:nvCxnSpPr>
        <p:spPr>
          <a:xfrm>
            <a:off x="2219325" y="2445163"/>
            <a:ext cx="9465998" cy="0"/>
          </a:xfrm>
          <a:prstGeom prst="line">
            <a:avLst/>
          </a:prstGeom>
          <a:noFill/>
          <a:ln w="57150" cap="flat" cmpd="sng" algn="ctr">
            <a:solidFill>
              <a:srgbClr val="FF0000"/>
            </a:solidFill>
            <a:prstDash val="solid"/>
            <a:miter lim="800000"/>
          </a:ln>
          <a:effectLst/>
        </p:spPr>
      </p:cxnSp>
      <p:sp>
        <p:nvSpPr>
          <p:cNvPr id="11" name="TextBox 10"/>
          <p:cNvSpPr txBox="1"/>
          <p:nvPr/>
        </p:nvSpPr>
        <p:spPr>
          <a:xfrm>
            <a:off x="3127198" y="2048160"/>
            <a:ext cx="4898575" cy="451336"/>
          </a:xfrm>
          <a:prstGeom prst="rect">
            <a:avLst/>
          </a:prstGeom>
          <a:noFill/>
        </p:spPr>
        <p:txBody>
          <a:bodyPr wrap="square" lIns="121915" tIns="60957" rIns="121915" bIns="60957" rtlCol="0">
            <a:spAutoFit/>
          </a:bodyPr>
          <a:lstStyle/>
          <a:p>
            <a:pPr algn="ctr" defTabSz="1219110"/>
            <a:r>
              <a:rPr lang="en-US" sz="2133" b="1" dirty="0">
                <a:solidFill>
                  <a:srgbClr val="000000"/>
                </a:solidFill>
                <a:latin typeface="Calibri"/>
              </a:rPr>
              <a:t>$300k Death Benefit</a:t>
            </a:r>
          </a:p>
        </p:txBody>
      </p:sp>
      <p:sp>
        <p:nvSpPr>
          <p:cNvPr id="13" name="Rectangle 2"/>
          <p:cNvSpPr txBox="1">
            <a:spLocks noChangeArrowheads="1"/>
          </p:cNvSpPr>
          <p:nvPr/>
        </p:nvSpPr>
        <p:spPr>
          <a:xfrm>
            <a:off x="2784980" y="955195"/>
            <a:ext cx="6622040" cy="620712"/>
          </a:xfrm>
          <a:prstGeom prst="rect">
            <a:avLst/>
          </a:prstGeom>
        </p:spPr>
        <p:txBody>
          <a:bodyPr vert="horz" lIns="121857" tIns="60928" rIns="121857" bIns="60928" rtlCol="0" anchor="ctr">
            <a:normAutofit/>
          </a:bodyPr>
          <a:lstStyle>
            <a:lvl1pPr algn="ctr" defTabSz="913972" rtl="0" eaLnBrk="1" latinLnBrk="0" hangingPunct="1">
              <a:spcBef>
                <a:spcPct val="0"/>
              </a:spcBef>
              <a:buNone/>
              <a:defRPr sz="4400" kern="1200">
                <a:solidFill>
                  <a:schemeClr val="tx1"/>
                </a:solidFill>
                <a:latin typeface="+mj-lt"/>
                <a:ea typeface="+mj-ea"/>
                <a:cs typeface="+mj-cs"/>
              </a:defRPr>
            </a:lvl1pPr>
          </a:lstStyle>
          <a:p>
            <a:r>
              <a:rPr lang="en-US" altLang="en-US" sz="1600" b="1" dirty="0">
                <a:solidFill>
                  <a:srgbClr val="002060"/>
                </a:solidFill>
                <a:latin typeface="Calibri"/>
              </a:rPr>
              <a:t>Female, age 60; Standard health; Value+ Protector; 6% projected</a:t>
            </a:r>
          </a:p>
          <a:p>
            <a:r>
              <a:rPr lang="en-US" altLang="en-US" sz="1600" b="1" dirty="0">
                <a:solidFill>
                  <a:srgbClr val="002060"/>
                </a:solidFill>
                <a:latin typeface="Calibri"/>
              </a:rPr>
              <a:t>$100,000 Safety Net; Includes AAS Chronic Illness Rider</a:t>
            </a:r>
          </a:p>
        </p:txBody>
      </p:sp>
      <p:pic>
        <p:nvPicPr>
          <p:cNvPr id="9" name="Picture 8">
            <a:extLst>
              <a:ext uri="{FF2B5EF4-FFF2-40B4-BE49-F238E27FC236}">
                <a16:creationId xmlns:a16="http://schemas.microsoft.com/office/drawing/2014/main" id="{A7772C63-88AD-4EC2-BF88-C7122B3D8DBE}"/>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421421058"/>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219" y="6017758"/>
            <a:ext cx="10875564" cy="287317"/>
          </a:xfrm>
          <a:prstGeom prst="rect">
            <a:avLst/>
          </a:prstGeom>
          <a:noFill/>
        </p:spPr>
        <p:txBody>
          <a:bodyPr wrap="square" lIns="121915" tIns="60957" rIns="121915" bIns="60957" rtlCol="0">
            <a:spAutoFit/>
          </a:bodyPr>
          <a:lstStyle/>
          <a:p>
            <a:pPr algn="ctr" defTabSz="1219110"/>
            <a:r>
              <a:rPr lang="en-US" sz="1067" dirty="0">
                <a:solidFill>
                  <a:srgbClr val="0070C0"/>
                </a:solidFill>
                <a:latin typeface="Calibri"/>
              </a:rPr>
              <a:t>* Consult your tax and legal advisors regarding the use of a Modified Endowment Contract, also known as a MEC</a:t>
            </a:r>
          </a:p>
        </p:txBody>
      </p:sp>
      <p:sp>
        <p:nvSpPr>
          <p:cNvPr id="4" name="Title 3"/>
          <p:cNvSpPr>
            <a:spLocks noGrp="1"/>
          </p:cNvSpPr>
          <p:nvPr>
            <p:ph type="title"/>
          </p:nvPr>
        </p:nvSpPr>
        <p:spPr>
          <a:xfrm>
            <a:off x="992535" y="565776"/>
            <a:ext cx="10206932" cy="408517"/>
          </a:xfrm>
        </p:spPr>
        <p:txBody>
          <a:bodyPr>
            <a:noAutofit/>
          </a:bodyPr>
          <a:lstStyle/>
          <a:p>
            <a:pPr algn="ctr"/>
            <a:r>
              <a:rPr lang="en-US" sz="4267" dirty="0">
                <a:solidFill>
                  <a:srgbClr val="0073AE"/>
                </a:solidFill>
              </a:rPr>
              <a:t>Single-Premium Safety-Net</a:t>
            </a:r>
            <a:endParaRPr lang="en-US" sz="3733" dirty="0"/>
          </a:p>
        </p:txBody>
      </p:sp>
      <p:graphicFrame>
        <p:nvGraphicFramePr>
          <p:cNvPr id="5" name="Chart 4"/>
          <p:cNvGraphicFramePr/>
          <p:nvPr>
            <p:extLst>
              <p:ext uri="{D42A27DB-BD31-4B8C-83A1-F6EECF244321}">
                <p14:modId xmlns:p14="http://schemas.microsoft.com/office/powerpoint/2010/main" val="1838662649"/>
              </p:ext>
            </p:extLst>
          </p:nvPr>
        </p:nvGraphicFramePr>
        <p:xfrm>
          <a:off x="1247774" y="1330705"/>
          <a:ext cx="10624517" cy="427445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88492" y="5828461"/>
            <a:ext cx="12005533" cy="307771"/>
          </a:xfrm>
          <a:prstGeom prst="rect">
            <a:avLst/>
          </a:prstGeom>
          <a:noFill/>
        </p:spPr>
        <p:txBody>
          <a:bodyPr wrap="square" lIns="121915" tIns="60957" rIns="121915" bIns="60957" rtlCol="0">
            <a:spAutoFit/>
          </a:bodyPr>
          <a:lstStyle/>
          <a:p>
            <a:pPr algn="ctr" defTabSz="1219110"/>
            <a:r>
              <a:rPr lang="en-US" sz="1200" dirty="0">
                <a:solidFill>
                  <a:srgbClr val="000000">
                    <a:lumMod val="65000"/>
                    <a:lumOff val="35000"/>
                  </a:srgbClr>
                </a:solidFill>
                <a:latin typeface="Calibri"/>
              </a:rPr>
              <a:t>This is not an actual case. This hypothetical example is for illustrative purposes only.</a:t>
            </a:r>
          </a:p>
        </p:txBody>
      </p:sp>
      <p:cxnSp>
        <p:nvCxnSpPr>
          <p:cNvPr id="11" name="Straight Connector 10"/>
          <p:cNvCxnSpPr>
            <a:cxnSpLocks/>
          </p:cNvCxnSpPr>
          <p:nvPr/>
        </p:nvCxnSpPr>
        <p:spPr>
          <a:xfrm>
            <a:off x="2200275" y="2445163"/>
            <a:ext cx="9485048" cy="0"/>
          </a:xfrm>
          <a:prstGeom prst="line">
            <a:avLst/>
          </a:prstGeom>
          <a:noFill/>
          <a:ln w="57150" cap="flat" cmpd="sng" algn="ctr">
            <a:solidFill>
              <a:srgbClr val="FF0000"/>
            </a:solidFill>
            <a:prstDash val="solid"/>
            <a:miter lim="800000"/>
          </a:ln>
          <a:effectLst/>
        </p:spPr>
      </p:cxnSp>
      <p:sp>
        <p:nvSpPr>
          <p:cNvPr id="12" name="TextBox 11"/>
          <p:cNvSpPr txBox="1"/>
          <p:nvPr/>
        </p:nvSpPr>
        <p:spPr>
          <a:xfrm>
            <a:off x="3127198" y="2048160"/>
            <a:ext cx="4898575" cy="451336"/>
          </a:xfrm>
          <a:prstGeom prst="rect">
            <a:avLst/>
          </a:prstGeom>
          <a:noFill/>
        </p:spPr>
        <p:txBody>
          <a:bodyPr wrap="square" lIns="121915" tIns="60957" rIns="121915" bIns="60957" rtlCol="0">
            <a:spAutoFit/>
          </a:bodyPr>
          <a:lstStyle/>
          <a:p>
            <a:pPr algn="ctr" defTabSz="1219110"/>
            <a:r>
              <a:rPr lang="en-US" sz="2133" b="1" dirty="0">
                <a:solidFill>
                  <a:srgbClr val="000000"/>
                </a:solidFill>
                <a:latin typeface="Calibri"/>
              </a:rPr>
              <a:t>$300k Death Benefit</a:t>
            </a:r>
          </a:p>
        </p:txBody>
      </p:sp>
      <p:sp>
        <p:nvSpPr>
          <p:cNvPr id="14" name="Rectangle 2"/>
          <p:cNvSpPr txBox="1">
            <a:spLocks noChangeArrowheads="1"/>
          </p:cNvSpPr>
          <p:nvPr/>
        </p:nvSpPr>
        <p:spPr>
          <a:xfrm>
            <a:off x="2784980" y="955195"/>
            <a:ext cx="6622040" cy="620712"/>
          </a:xfrm>
          <a:prstGeom prst="rect">
            <a:avLst/>
          </a:prstGeom>
        </p:spPr>
        <p:txBody>
          <a:bodyPr vert="horz" lIns="121857" tIns="60928" rIns="121857" bIns="60928" rtlCol="0" anchor="ctr">
            <a:normAutofit/>
          </a:bodyPr>
          <a:lstStyle>
            <a:lvl1pPr algn="ctr" defTabSz="913972" rtl="0" eaLnBrk="1" latinLnBrk="0" hangingPunct="1">
              <a:spcBef>
                <a:spcPct val="0"/>
              </a:spcBef>
              <a:buNone/>
              <a:defRPr sz="4400" kern="1200">
                <a:solidFill>
                  <a:schemeClr val="tx1"/>
                </a:solidFill>
                <a:latin typeface="+mj-lt"/>
                <a:ea typeface="+mj-ea"/>
                <a:cs typeface="+mj-cs"/>
              </a:defRPr>
            </a:lvl1pPr>
          </a:lstStyle>
          <a:p>
            <a:r>
              <a:rPr lang="en-US" altLang="en-US" sz="1600" b="1" dirty="0">
                <a:solidFill>
                  <a:srgbClr val="002060"/>
                </a:solidFill>
                <a:latin typeface="Calibri"/>
              </a:rPr>
              <a:t>Female, age 60; Standard health; Value+ Protector; 6% projected</a:t>
            </a:r>
          </a:p>
          <a:p>
            <a:r>
              <a:rPr lang="en-US" altLang="en-US" sz="1600" b="1" dirty="0">
                <a:solidFill>
                  <a:srgbClr val="002060"/>
                </a:solidFill>
                <a:latin typeface="Calibri"/>
              </a:rPr>
              <a:t>$100,000 Safety Net; Includes AAS Chronic Illness Rider</a:t>
            </a:r>
          </a:p>
        </p:txBody>
      </p:sp>
      <p:sp>
        <p:nvSpPr>
          <p:cNvPr id="15" name="TextBox 14"/>
          <p:cNvSpPr txBox="1"/>
          <p:nvPr/>
        </p:nvSpPr>
        <p:spPr>
          <a:xfrm>
            <a:off x="3209878" y="5451698"/>
            <a:ext cx="3744684" cy="492436"/>
          </a:xfrm>
          <a:prstGeom prst="rect">
            <a:avLst/>
          </a:prstGeom>
          <a:noFill/>
        </p:spPr>
        <p:txBody>
          <a:bodyPr wrap="square" lIns="121915" tIns="60957" rIns="121915" bIns="60957" rtlCol="0">
            <a:spAutoFit/>
          </a:bodyPr>
          <a:lstStyle/>
          <a:p>
            <a:pPr defTabSz="1219110"/>
            <a:r>
              <a:rPr lang="en-US" sz="2400" dirty="0">
                <a:solidFill>
                  <a:srgbClr val="000000"/>
                </a:solidFill>
                <a:latin typeface="Calibri"/>
              </a:rPr>
              <a:t>Growth at 4%; 25% tax</a:t>
            </a:r>
          </a:p>
        </p:txBody>
      </p:sp>
      <p:sp>
        <p:nvSpPr>
          <p:cNvPr id="16" name="Rectangle 15"/>
          <p:cNvSpPr/>
          <p:nvPr/>
        </p:nvSpPr>
        <p:spPr>
          <a:xfrm>
            <a:off x="2917167" y="5514380"/>
            <a:ext cx="326576" cy="2654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algn="ctr"/>
            <a:endParaRPr lang="en-US" sz="2400">
              <a:solidFill>
                <a:srgbClr val="00A4E4"/>
              </a:solidFill>
            </a:endParaRPr>
          </a:p>
        </p:txBody>
      </p:sp>
      <p:pic>
        <p:nvPicPr>
          <p:cNvPr id="13" name="Picture 12">
            <a:extLst>
              <a:ext uri="{FF2B5EF4-FFF2-40B4-BE49-F238E27FC236}">
                <a16:creationId xmlns:a16="http://schemas.microsoft.com/office/drawing/2014/main" id="{73128D68-5BFD-428F-827A-39A4FC433ED7}"/>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314972228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565776"/>
            <a:ext cx="10206932" cy="408517"/>
          </a:xfrm>
        </p:spPr>
        <p:txBody>
          <a:bodyPr>
            <a:noAutofit/>
          </a:bodyPr>
          <a:lstStyle/>
          <a:p>
            <a:pPr algn="ctr"/>
            <a:r>
              <a:rPr lang="en-US" sz="4267" dirty="0">
                <a:solidFill>
                  <a:srgbClr val="0073AE"/>
                </a:solidFill>
              </a:rPr>
              <a:t>Single-Premium Safety-Net</a:t>
            </a:r>
            <a:endParaRPr lang="en-US" sz="3733" dirty="0"/>
          </a:p>
        </p:txBody>
      </p:sp>
      <p:sp>
        <p:nvSpPr>
          <p:cNvPr id="5" name="Rectangle 2"/>
          <p:cNvSpPr txBox="1">
            <a:spLocks noChangeArrowheads="1"/>
          </p:cNvSpPr>
          <p:nvPr/>
        </p:nvSpPr>
        <p:spPr>
          <a:xfrm>
            <a:off x="2784980" y="955195"/>
            <a:ext cx="6622040" cy="620712"/>
          </a:xfrm>
          <a:prstGeom prst="rect">
            <a:avLst/>
          </a:prstGeom>
        </p:spPr>
        <p:txBody>
          <a:bodyPr vert="horz" lIns="121857" tIns="60928" rIns="121857" bIns="60928" rtlCol="0" anchor="ctr">
            <a:normAutofit/>
          </a:bodyPr>
          <a:lstStyle>
            <a:lvl1pPr algn="ctr" defTabSz="913972" rtl="0" eaLnBrk="1" latinLnBrk="0" hangingPunct="1">
              <a:spcBef>
                <a:spcPct val="0"/>
              </a:spcBef>
              <a:buNone/>
              <a:defRPr sz="4400" kern="1200">
                <a:solidFill>
                  <a:schemeClr val="tx1"/>
                </a:solidFill>
                <a:latin typeface="+mj-lt"/>
                <a:ea typeface="+mj-ea"/>
                <a:cs typeface="+mj-cs"/>
              </a:defRPr>
            </a:lvl1pPr>
          </a:lstStyle>
          <a:p>
            <a:r>
              <a:rPr lang="en-US" altLang="en-US" sz="1600" b="1" dirty="0">
                <a:solidFill>
                  <a:srgbClr val="002060"/>
                </a:solidFill>
                <a:latin typeface="Calibri"/>
              </a:rPr>
              <a:t>Female, age 60; Standard health; Value+ Protector; 6% projected</a:t>
            </a:r>
          </a:p>
          <a:p>
            <a:r>
              <a:rPr lang="en-US" altLang="en-US" sz="1600" b="1" dirty="0">
                <a:solidFill>
                  <a:srgbClr val="002060"/>
                </a:solidFill>
                <a:latin typeface="Calibri"/>
              </a:rPr>
              <a:t>$100,000 Safety Net; Includes AAS Chronic Illness Rider</a:t>
            </a:r>
          </a:p>
        </p:txBody>
      </p:sp>
      <p:graphicFrame>
        <p:nvGraphicFramePr>
          <p:cNvPr id="7" name="Chart 6"/>
          <p:cNvGraphicFramePr/>
          <p:nvPr>
            <p:extLst>
              <p:ext uri="{D42A27DB-BD31-4B8C-83A1-F6EECF244321}">
                <p14:modId xmlns:p14="http://schemas.microsoft.com/office/powerpoint/2010/main" val="1244845661"/>
              </p:ext>
            </p:extLst>
          </p:nvPr>
        </p:nvGraphicFramePr>
        <p:xfrm>
          <a:off x="1333500" y="1328704"/>
          <a:ext cx="10536769" cy="42762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209878" y="5451698"/>
            <a:ext cx="3744684" cy="492436"/>
          </a:xfrm>
          <a:prstGeom prst="rect">
            <a:avLst/>
          </a:prstGeom>
          <a:noFill/>
        </p:spPr>
        <p:txBody>
          <a:bodyPr wrap="square" lIns="121915" tIns="60957" rIns="121915" bIns="60957" rtlCol="0">
            <a:spAutoFit/>
          </a:bodyPr>
          <a:lstStyle/>
          <a:p>
            <a:pPr defTabSz="1219110"/>
            <a:r>
              <a:rPr lang="en-US" sz="2400" dirty="0">
                <a:solidFill>
                  <a:srgbClr val="000000"/>
                </a:solidFill>
                <a:latin typeface="Calibri"/>
              </a:rPr>
              <a:t>Growth at 4%; 25% tax</a:t>
            </a:r>
          </a:p>
        </p:txBody>
      </p:sp>
      <p:cxnSp>
        <p:nvCxnSpPr>
          <p:cNvPr id="10" name="Straight Connector 9"/>
          <p:cNvCxnSpPr>
            <a:cxnSpLocks/>
          </p:cNvCxnSpPr>
          <p:nvPr/>
        </p:nvCxnSpPr>
        <p:spPr>
          <a:xfrm>
            <a:off x="2343150" y="2445163"/>
            <a:ext cx="7512053" cy="0"/>
          </a:xfrm>
          <a:prstGeom prst="line">
            <a:avLst/>
          </a:prstGeom>
          <a:noFill/>
          <a:ln w="57150" cap="flat" cmpd="sng" algn="ctr">
            <a:solidFill>
              <a:srgbClr val="FF0000"/>
            </a:solidFill>
            <a:prstDash val="solid"/>
            <a:miter lim="800000"/>
          </a:ln>
          <a:effectLst/>
        </p:spPr>
      </p:cxnSp>
      <p:sp>
        <p:nvSpPr>
          <p:cNvPr id="11" name="TextBox 10"/>
          <p:cNvSpPr txBox="1"/>
          <p:nvPr/>
        </p:nvSpPr>
        <p:spPr>
          <a:xfrm>
            <a:off x="3127198" y="2048160"/>
            <a:ext cx="4898575" cy="451336"/>
          </a:xfrm>
          <a:prstGeom prst="rect">
            <a:avLst/>
          </a:prstGeom>
          <a:noFill/>
        </p:spPr>
        <p:txBody>
          <a:bodyPr wrap="square" lIns="121915" tIns="60957" rIns="121915" bIns="60957" rtlCol="0">
            <a:spAutoFit/>
          </a:bodyPr>
          <a:lstStyle/>
          <a:p>
            <a:pPr algn="ctr" defTabSz="1219110"/>
            <a:r>
              <a:rPr lang="en-US" sz="2133" b="1" dirty="0">
                <a:solidFill>
                  <a:srgbClr val="000000"/>
                </a:solidFill>
                <a:latin typeface="Calibri"/>
              </a:rPr>
              <a:t>$300k Death Benefit</a:t>
            </a:r>
          </a:p>
        </p:txBody>
      </p:sp>
      <p:sp>
        <p:nvSpPr>
          <p:cNvPr id="12" name="Rectangle 11"/>
          <p:cNvSpPr/>
          <p:nvPr/>
        </p:nvSpPr>
        <p:spPr>
          <a:xfrm>
            <a:off x="2917167" y="5514380"/>
            <a:ext cx="326576" cy="2654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algn="ctr"/>
            <a:endParaRPr lang="en-US" sz="2400">
              <a:solidFill>
                <a:srgbClr val="00A4E4"/>
              </a:solidFill>
            </a:endParaRPr>
          </a:p>
        </p:txBody>
      </p:sp>
      <p:sp>
        <p:nvSpPr>
          <p:cNvPr id="13" name="TextBox 12"/>
          <p:cNvSpPr txBox="1"/>
          <p:nvPr/>
        </p:nvSpPr>
        <p:spPr>
          <a:xfrm>
            <a:off x="695219" y="6017758"/>
            <a:ext cx="10875564" cy="287317"/>
          </a:xfrm>
          <a:prstGeom prst="rect">
            <a:avLst/>
          </a:prstGeom>
          <a:noFill/>
        </p:spPr>
        <p:txBody>
          <a:bodyPr wrap="square" lIns="121915" tIns="60957" rIns="121915" bIns="60957" rtlCol="0">
            <a:spAutoFit/>
          </a:bodyPr>
          <a:lstStyle/>
          <a:p>
            <a:pPr algn="ctr" defTabSz="1219110"/>
            <a:r>
              <a:rPr lang="en-US" sz="1067" dirty="0">
                <a:solidFill>
                  <a:srgbClr val="0070C0"/>
                </a:solidFill>
                <a:latin typeface="Calibri"/>
              </a:rPr>
              <a:t>* Consult your tax and legal advisors regarding the use of a Modified Endowment Contract, also known as a MEC</a:t>
            </a:r>
          </a:p>
        </p:txBody>
      </p:sp>
      <p:sp>
        <p:nvSpPr>
          <p:cNvPr id="14" name="TextBox 13"/>
          <p:cNvSpPr txBox="1"/>
          <p:nvPr/>
        </p:nvSpPr>
        <p:spPr>
          <a:xfrm>
            <a:off x="188492" y="5828461"/>
            <a:ext cx="12005533" cy="307771"/>
          </a:xfrm>
          <a:prstGeom prst="rect">
            <a:avLst/>
          </a:prstGeom>
          <a:noFill/>
        </p:spPr>
        <p:txBody>
          <a:bodyPr wrap="square" lIns="121915" tIns="60957" rIns="121915" bIns="60957" rtlCol="0">
            <a:spAutoFit/>
          </a:bodyPr>
          <a:lstStyle/>
          <a:p>
            <a:pPr algn="ctr" defTabSz="1219110"/>
            <a:r>
              <a:rPr lang="en-US" sz="1200" dirty="0">
                <a:solidFill>
                  <a:srgbClr val="000000">
                    <a:lumMod val="65000"/>
                    <a:lumOff val="35000"/>
                  </a:srgbClr>
                </a:solidFill>
                <a:latin typeface="Calibri"/>
              </a:rPr>
              <a:t>This is not an actual case. This hypothetical example is for illustrative purposes only.</a:t>
            </a:r>
          </a:p>
        </p:txBody>
      </p:sp>
      <p:sp>
        <p:nvSpPr>
          <p:cNvPr id="15" name="TextBox 14"/>
          <p:cNvSpPr txBox="1"/>
          <p:nvPr/>
        </p:nvSpPr>
        <p:spPr>
          <a:xfrm>
            <a:off x="7747215" y="5476470"/>
            <a:ext cx="2549310" cy="492436"/>
          </a:xfrm>
          <a:prstGeom prst="rect">
            <a:avLst/>
          </a:prstGeom>
          <a:noFill/>
        </p:spPr>
        <p:txBody>
          <a:bodyPr wrap="square" lIns="121915" tIns="60957" rIns="121915" bIns="60957" rtlCol="0">
            <a:spAutoFit/>
          </a:bodyPr>
          <a:lstStyle/>
          <a:p>
            <a:r>
              <a:rPr lang="en-US" sz="2400" dirty="0">
                <a:solidFill>
                  <a:srgbClr val="000000"/>
                </a:solidFill>
                <a:latin typeface="Calibri" panose="020F0502020204030204" pitchFamily="34" charset="0"/>
                <a:cs typeface="Calibri" panose="020F0502020204030204" pitchFamily="34" charset="0"/>
              </a:rPr>
              <a:t>CSV; 6% projected</a:t>
            </a:r>
          </a:p>
        </p:txBody>
      </p:sp>
      <p:cxnSp>
        <p:nvCxnSpPr>
          <p:cNvPr id="16" name="Straight Connector 15"/>
          <p:cNvCxnSpPr/>
          <p:nvPr/>
        </p:nvCxnSpPr>
        <p:spPr>
          <a:xfrm>
            <a:off x="7197993" y="5669605"/>
            <a:ext cx="5878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8720282">
            <a:off x="9135143" y="4016"/>
            <a:ext cx="6526707" cy="1066800"/>
          </a:xfrm>
          <a:prstGeom prst="arc">
            <a:avLst>
              <a:gd name="adj1" fmla="val 20471722"/>
              <a:gd name="adj2" fmla="val 21489758"/>
            </a:avLst>
          </a:prstGeom>
          <a:noFill/>
          <a:ln w="5715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17" name="Picture 16">
            <a:extLst>
              <a:ext uri="{FF2B5EF4-FFF2-40B4-BE49-F238E27FC236}">
                <a16:creationId xmlns:a16="http://schemas.microsoft.com/office/drawing/2014/main" id="{D31519DC-CF88-4EFE-AE0D-00E7B0421EBD}"/>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672961085"/>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819776"/>
            <a:ext cx="10206932" cy="408517"/>
          </a:xfrm>
        </p:spPr>
        <p:txBody>
          <a:bodyPr>
            <a:noAutofit/>
          </a:bodyPr>
          <a:lstStyle/>
          <a:p>
            <a:pPr algn="ctr"/>
            <a:r>
              <a:rPr lang="en-US" sz="4267" dirty="0">
                <a:solidFill>
                  <a:srgbClr val="0073AE"/>
                </a:solidFill>
              </a:rPr>
              <a:t>IUL and “Financial Security”</a:t>
            </a:r>
            <a:endParaRPr lang="en-US" sz="3733" dirty="0"/>
          </a:p>
        </p:txBody>
      </p:sp>
      <p:sp>
        <p:nvSpPr>
          <p:cNvPr id="7" name="Content Placeholder 2"/>
          <p:cNvSpPr txBox="1">
            <a:spLocks/>
          </p:cNvSpPr>
          <p:nvPr/>
        </p:nvSpPr>
        <p:spPr bwMode="auto">
          <a:xfrm>
            <a:off x="1628775" y="1460461"/>
            <a:ext cx="9677400" cy="505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1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900" b="1"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80972" indent="-380972" defTabSz="1219110">
              <a:lnSpc>
                <a:spcPct val="114000"/>
              </a:lnSpc>
              <a:spcBef>
                <a:spcPts val="1600"/>
              </a:spcBef>
              <a:defRPr/>
            </a:pPr>
            <a:r>
              <a:rPr lang="en-US" sz="2667" dirty="0">
                <a:solidFill>
                  <a:srgbClr val="0070C0"/>
                </a:solidFill>
                <a:latin typeface="Calibri"/>
              </a:rPr>
              <a:t>IUL can play an important role in financial </a:t>
            </a:r>
            <a:r>
              <a:rPr lang="en-US" sz="2667" i="1" u="sng" dirty="0">
                <a:solidFill>
                  <a:srgbClr val="0070C0"/>
                </a:solidFill>
                <a:latin typeface="Calibri"/>
              </a:rPr>
              <a:t>defense</a:t>
            </a:r>
          </a:p>
          <a:p>
            <a:pPr marL="380972" indent="-380972" defTabSz="1219110">
              <a:lnSpc>
                <a:spcPct val="114000"/>
              </a:lnSpc>
              <a:spcBef>
                <a:spcPts val="1600"/>
              </a:spcBef>
              <a:defRPr/>
            </a:pPr>
            <a:r>
              <a:rPr lang="en-US" sz="2667" dirty="0">
                <a:solidFill>
                  <a:srgbClr val="0070C0"/>
                </a:solidFill>
                <a:latin typeface="Calibri"/>
              </a:rPr>
              <a:t>IUL can play an important role in financial </a:t>
            </a:r>
            <a:r>
              <a:rPr lang="en-US" sz="2667" i="1" u="sng" dirty="0">
                <a:solidFill>
                  <a:srgbClr val="0070C0"/>
                </a:solidFill>
                <a:latin typeface="Calibri"/>
              </a:rPr>
              <a:t>offense</a:t>
            </a:r>
          </a:p>
          <a:p>
            <a:pPr marL="380972" indent="-380972" defTabSz="1219110">
              <a:lnSpc>
                <a:spcPct val="114000"/>
              </a:lnSpc>
              <a:spcBef>
                <a:spcPts val="1600"/>
              </a:spcBef>
              <a:defRPr/>
            </a:pPr>
            <a:r>
              <a:rPr lang="en-US" sz="2667" dirty="0">
                <a:solidFill>
                  <a:srgbClr val="0070C0"/>
                </a:solidFill>
                <a:latin typeface="Calibri"/>
              </a:rPr>
              <a:t>Small additional contributions to IUL can make huge differences</a:t>
            </a:r>
          </a:p>
          <a:p>
            <a:pPr marL="304776" indent="-304776" defTabSz="1219110">
              <a:spcBef>
                <a:spcPts val="1600"/>
              </a:spcBef>
              <a:defRPr/>
            </a:pPr>
            <a:r>
              <a:rPr lang="en-US" sz="2667" dirty="0">
                <a:solidFill>
                  <a:srgbClr val="0070C0"/>
                </a:solidFill>
                <a:latin typeface="Calibri"/>
              </a:rPr>
              <a:t>IUL can provide tax diversification to a retirement strategy</a:t>
            </a:r>
          </a:p>
          <a:p>
            <a:pPr marL="304776" indent="-304776" defTabSz="1219110">
              <a:spcBef>
                <a:spcPts val="1600"/>
              </a:spcBef>
              <a:defRPr/>
            </a:pPr>
            <a:r>
              <a:rPr lang="en-US" sz="2667" dirty="0">
                <a:solidFill>
                  <a:srgbClr val="0070C0"/>
                </a:solidFill>
                <a:latin typeface="Calibri"/>
              </a:rPr>
              <a:t>Eliminating “downside market risk” exposure in retirement can be </a:t>
            </a:r>
          </a:p>
          <a:p>
            <a:pPr marL="378856" indent="0" defTabSz="1219110">
              <a:spcBef>
                <a:spcPts val="0"/>
              </a:spcBef>
              <a:buNone/>
              <a:defRPr/>
            </a:pPr>
            <a:r>
              <a:rPr lang="en-US" sz="2667" dirty="0">
                <a:solidFill>
                  <a:srgbClr val="0070C0"/>
                </a:solidFill>
                <a:latin typeface="Calibri"/>
              </a:rPr>
              <a:t>essential to retirement portfolio performance</a:t>
            </a:r>
          </a:p>
          <a:p>
            <a:pPr marL="304776" indent="-304776" defTabSz="1219110">
              <a:spcBef>
                <a:spcPts val="1600"/>
              </a:spcBef>
              <a:defRPr/>
            </a:pPr>
            <a:r>
              <a:rPr lang="en-US" sz="2667" dirty="0">
                <a:solidFill>
                  <a:srgbClr val="0070C0"/>
                </a:solidFill>
                <a:latin typeface="Calibri"/>
              </a:rPr>
              <a:t>You can use IUL to help your clients prepare for what they expect </a:t>
            </a:r>
          </a:p>
          <a:p>
            <a:pPr marL="378856" indent="0" defTabSz="1219110">
              <a:spcBef>
                <a:spcPts val="0"/>
              </a:spcBef>
              <a:buNone/>
              <a:defRPr/>
            </a:pPr>
            <a:r>
              <a:rPr lang="en-US" sz="2667" dirty="0">
                <a:solidFill>
                  <a:srgbClr val="0070C0"/>
                </a:solidFill>
                <a:latin typeface="Calibri"/>
              </a:rPr>
              <a:t>to happen… and for what they don’t</a:t>
            </a:r>
          </a:p>
        </p:txBody>
      </p:sp>
      <p:pic>
        <p:nvPicPr>
          <p:cNvPr id="5" name="Picture 4">
            <a:extLst>
              <a:ext uri="{FF2B5EF4-FFF2-40B4-BE49-F238E27FC236}">
                <a16:creationId xmlns:a16="http://schemas.microsoft.com/office/drawing/2014/main" id="{1DD2AF15-493A-4811-95C5-00783B08693E}"/>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2201322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750"/>
                                        <p:tgtEl>
                                          <p:spTgt spid="7">
                                            <p:txEl>
                                              <p:pRg st="4" end="4"/>
                                            </p:txEl>
                                          </p:spTgt>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wipe(left)">
                                      <p:cBhvr>
                                        <p:cTn id="31" dur="75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wipe(left)">
                                      <p:cBhvr>
                                        <p:cTn id="36" dur="750"/>
                                        <p:tgtEl>
                                          <p:spTgt spid="7">
                                            <p:txEl>
                                              <p:pRg st="6" end="6"/>
                                            </p:txEl>
                                          </p:spTgt>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wipe(left)">
                                      <p:cBhvr>
                                        <p:cTn id="4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8C29-651F-4875-960C-5B79CD494DCE}"/>
              </a:ext>
            </a:extLst>
          </p:cNvPr>
          <p:cNvSpPr txBox="1">
            <a:spLocks/>
          </p:cNvSpPr>
          <p:nvPr/>
        </p:nvSpPr>
        <p:spPr>
          <a:xfrm>
            <a:off x="2518967" y="799199"/>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IUL Secrets of Accumulation</a:t>
            </a:r>
            <a:endParaRPr lang="en-US" sz="2800" b="1" dirty="0"/>
          </a:p>
        </p:txBody>
      </p:sp>
      <p:sp>
        <p:nvSpPr>
          <p:cNvPr id="5" name="Rectangle 3">
            <a:extLst>
              <a:ext uri="{FF2B5EF4-FFF2-40B4-BE49-F238E27FC236}">
                <a16:creationId xmlns:a16="http://schemas.microsoft.com/office/drawing/2014/main" id="{A4AD5085-F900-4F74-8E17-09210FAF3DE1}"/>
              </a:ext>
            </a:extLst>
          </p:cNvPr>
          <p:cNvSpPr txBox="1">
            <a:spLocks/>
          </p:cNvSpPr>
          <p:nvPr/>
        </p:nvSpPr>
        <p:spPr>
          <a:xfrm>
            <a:off x="3629820" y="1594834"/>
            <a:ext cx="5465764"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55">
              <a:spcAft>
                <a:spcPts val="1333"/>
              </a:spcAft>
              <a:tabLst>
                <a:tab pos="10057646" algn="r"/>
              </a:tabLst>
              <a:defRPr/>
            </a:pPr>
            <a:r>
              <a:rPr lang="en-US" altLang="en-US" sz="2800" b="1" dirty="0">
                <a:solidFill>
                  <a:srgbClr val="333333"/>
                </a:solidFill>
                <a:latin typeface="Calibri" panose="020F0502020204030204" pitchFamily="34" charset="0"/>
                <a:cs typeface="Calibri" panose="020F0502020204030204" pitchFamily="34" charset="0"/>
              </a:rPr>
              <a:t>Minimum Funding:</a:t>
            </a:r>
          </a:p>
        </p:txBody>
      </p:sp>
      <p:sp>
        <p:nvSpPr>
          <p:cNvPr id="6" name="Rectangle 5">
            <a:extLst>
              <a:ext uri="{FF2B5EF4-FFF2-40B4-BE49-F238E27FC236}">
                <a16:creationId xmlns:a16="http://schemas.microsoft.com/office/drawing/2014/main" id="{D976C7CE-FA80-4563-9FBE-B2406B0F7E63}"/>
              </a:ext>
            </a:extLst>
          </p:cNvPr>
          <p:cNvSpPr/>
          <p:nvPr/>
        </p:nvSpPr>
        <p:spPr>
          <a:xfrm>
            <a:off x="2668730" y="2045519"/>
            <a:ext cx="7600953" cy="2766962"/>
          </a:xfrm>
          <a:prstGeom prst="rect">
            <a:avLst/>
          </a:prstGeom>
          <a:solidFill>
            <a:srgbClr val="FDDF9D"/>
          </a:solidFill>
          <a:ln w="12700" cap="flat" cmpd="sng" algn="ctr">
            <a:solidFill>
              <a:srgbClr val="FDDF9D">
                <a:shade val="50000"/>
              </a:srgbClr>
            </a:solidFill>
            <a:prstDash val="solid"/>
            <a:miter lim="800000"/>
          </a:ln>
          <a:effectLst/>
        </p:spPr>
        <p:txBody>
          <a:bodyPr lIns="121911" tIns="60955" rIns="121911" bIns="60955" rtlCol="0" anchor="ctr"/>
          <a:lstStyle/>
          <a:p>
            <a:pPr algn="ctr" defTabSz="914355">
              <a:defRPr/>
            </a:pPr>
            <a:r>
              <a:rPr lang="en-US" sz="3700" b="1" kern="0" dirty="0">
                <a:solidFill>
                  <a:srgbClr val="002060"/>
                </a:solidFill>
                <a:latin typeface="Calibri" panose="020F0502020204030204" pitchFamily="34" charset="0"/>
                <a:cs typeface="Calibri" panose="020F0502020204030204" pitchFamily="34" charset="0"/>
              </a:rPr>
              <a:t>True Life Insurance</a:t>
            </a:r>
          </a:p>
        </p:txBody>
      </p:sp>
      <p:sp>
        <p:nvSpPr>
          <p:cNvPr id="7" name="TextBox 6">
            <a:extLst>
              <a:ext uri="{FF2B5EF4-FFF2-40B4-BE49-F238E27FC236}">
                <a16:creationId xmlns:a16="http://schemas.microsoft.com/office/drawing/2014/main" id="{0BBD89CF-7525-45D5-A52E-9D8C49338A38}"/>
              </a:ext>
            </a:extLst>
          </p:cNvPr>
          <p:cNvSpPr txBox="1"/>
          <p:nvPr/>
        </p:nvSpPr>
        <p:spPr>
          <a:xfrm>
            <a:off x="1990007" y="3401175"/>
            <a:ext cx="277267" cy="492438"/>
          </a:xfrm>
          <a:prstGeom prst="rect">
            <a:avLst/>
          </a:prstGeom>
          <a:noFill/>
        </p:spPr>
        <p:txBody>
          <a:bodyPr wrap="square" lIns="121911" tIns="60955" rIns="121911" bIns="60955" rtlCol="0">
            <a:spAutoFit/>
          </a:bodyPr>
          <a:lstStyle/>
          <a:p>
            <a:pPr algn="ctr"/>
            <a:r>
              <a:rPr lang="en-US" sz="2400" b="1" dirty="0">
                <a:solidFill>
                  <a:srgbClr val="333333"/>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79A73D7A-65D6-4DC8-9F96-EEB015A43BE2}"/>
              </a:ext>
            </a:extLst>
          </p:cNvPr>
          <p:cNvSpPr txBox="1"/>
          <p:nvPr/>
        </p:nvSpPr>
        <p:spPr>
          <a:xfrm>
            <a:off x="2526836" y="4850755"/>
            <a:ext cx="822240" cy="342394"/>
          </a:xfrm>
          <a:prstGeom prst="rect">
            <a:avLst/>
          </a:prstGeom>
          <a:noFill/>
        </p:spPr>
        <p:txBody>
          <a:bodyPr wrap="square" lIns="121911" tIns="60955" rIns="121911" bIns="60955" rtlCol="0">
            <a:spAutoFit/>
          </a:bodyPr>
          <a:lstStyle/>
          <a:p>
            <a:pPr algn="ctr"/>
            <a:r>
              <a:rPr lang="en-US" b="1" dirty="0">
                <a:solidFill>
                  <a:srgbClr val="333333"/>
                </a:solidFill>
                <a:latin typeface="Calibri" panose="020F0502020204030204" pitchFamily="34" charset="0"/>
                <a:cs typeface="Calibri" panose="020F0502020204030204" pitchFamily="34" charset="0"/>
              </a:rPr>
              <a:t>Time</a:t>
            </a:r>
          </a:p>
        </p:txBody>
      </p:sp>
      <p:sp>
        <p:nvSpPr>
          <p:cNvPr id="9" name="Up Arrow 10">
            <a:extLst>
              <a:ext uri="{FF2B5EF4-FFF2-40B4-BE49-F238E27FC236}">
                <a16:creationId xmlns:a16="http://schemas.microsoft.com/office/drawing/2014/main" id="{FC38A775-7D11-4841-B101-4E31BFA1B827}"/>
              </a:ext>
            </a:extLst>
          </p:cNvPr>
          <p:cNvSpPr/>
          <p:nvPr/>
        </p:nvSpPr>
        <p:spPr>
          <a:xfrm>
            <a:off x="2280185" y="2068049"/>
            <a:ext cx="267705" cy="2744432"/>
          </a:xfrm>
          <a:prstGeom prst="upArrow">
            <a:avLst>
              <a:gd name="adj1" fmla="val 50000"/>
              <a:gd name="adj2" fmla="val 135715"/>
            </a:avLst>
          </a:prstGeom>
          <a:gradFill rotWithShape="1">
            <a:gsLst>
              <a:gs pos="0">
                <a:srgbClr val="00A4E4">
                  <a:satMod val="103000"/>
                  <a:lumMod val="102000"/>
                  <a:tint val="94000"/>
                </a:srgbClr>
              </a:gs>
              <a:gs pos="50000">
                <a:srgbClr val="00A4E4">
                  <a:satMod val="110000"/>
                  <a:lumMod val="100000"/>
                  <a:shade val="100000"/>
                </a:srgbClr>
              </a:gs>
              <a:gs pos="100000">
                <a:srgbClr val="00A4E4">
                  <a:lumMod val="99000"/>
                  <a:satMod val="120000"/>
                  <a:shade val="78000"/>
                </a:srgbClr>
              </a:gs>
            </a:gsLst>
            <a:lin ang="5400000" scaled="0"/>
          </a:gradFill>
          <a:ln w="6350" cap="flat" cmpd="sng" algn="ctr">
            <a:solidFill>
              <a:srgbClr val="00A4E4"/>
            </a:solidFill>
            <a:prstDash val="solid"/>
            <a:miter lim="800000"/>
          </a:ln>
          <a:effectLst/>
        </p:spPr>
        <p:txBody>
          <a:bodyPr lIns="121911" tIns="60955" rIns="121911" bIns="60955" rtlCol="0" anchor="ctr"/>
          <a:lstStyle/>
          <a:p>
            <a:pPr algn="ctr" defTabSz="914355">
              <a:defRPr/>
            </a:pPr>
            <a:endParaRPr lang="en-US" sz="1800" kern="0">
              <a:solidFill>
                <a:prstClr val="white"/>
              </a:solidFill>
              <a:latin typeface="Calibri" panose="020F0502020204030204" pitchFamily="34" charset="0"/>
              <a:cs typeface="Calibri" panose="020F0502020204030204" pitchFamily="34" charset="0"/>
            </a:endParaRPr>
          </a:p>
        </p:txBody>
      </p:sp>
      <p:sp>
        <p:nvSpPr>
          <p:cNvPr id="10" name="Right Arrow 11">
            <a:extLst>
              <a:ext uri="{FF2B5EF4-FFF2-40B4-BE49-F238E27FC236}">
                <a16:creationId xmlns:a16="http://schemas.microsoft.com/office/drawing/2014/main" id="{A4190615-A4C9-4DAB-9EFA-F19C2B9081A0}"/>
              </a:ext>
            </a:extLst>
          </p:cNvPr>
          <p:cNvSpPr/>
          <p:nvPr/>
        </p:nvSpPr>
        <p:spPr>
          <a:xfrm>
            <a:off x="3529307" y="4859748"/>
            <a:ext cx="6644859" cy="384525"/>
          </a:xfrm>
          <a:prstGeom prst="rightArrow">
            <a:avLst>
              <a:gd name="adj1" fmla="val 50000"/>
              <a:gd name="adj2" fmla="val 192854"/>
            </a:avLst>
          </a:prstGeom>
          <a:gradFill rotWithShape="1">
            <a:gsLst>
              <a:gs pos="0">
                <a:srgbClr val="00A4E4">
                  <a:satMod val="103000"/>
                  <a:lumMod val="102000"/>
                  <a:tint val="94000"/>
                </a:srgbClr>
              </a:gs>
              <a:gs pos="50000">
                <a:srgbClr val="00A4E4">
                  <a:satMod val="110000"/>
                  <a:lumMod val="100000"/>
                  <a:shade val="100000"/>
                </a:srgbClr>
              </a:gs>
              <a:gs pos="100000">
                <a:srgbClr val="00A4E4">
                  <a:lumMod val="99000"/>
                  <a:satMod val="120000"/>
                  <a:shade val="78000"/>
                </a:srgbClr>
              </a:gs>
            </a:gsLst>
            <a:lin ang="5400000" scaled="0"/>
          </a:gradFill>
          <a:ln w="6350" cap="flat" cmpd="sng" algn="ctr">
            <a:solidFill>
              <a:srgbClr val="00A4E4"/>
            </a:solidFill>
            <a:prstDash val="solid"/>
            <a:miter lim="800000"/>
          </a:ln>
          <a:effectLst/>
        </p:spPr>
        <p:txBody>
          <a:bodyPr lIns="121911" tIns="60955" rIns="121911" bIns="60955" rtlCol="0" anchor="ctr"/>
          <a:lstStyle/>
          <a:p>
            <a:pPr algn="ctr" defTabSz="914355">
              <a:defRPr/>
            </a:pPr>
            <a:endParaRPr lang="en-US" sz="1800" kern="0">
              <a:solidFill>
                <a:prstClr val="white"/>
              </a:solidFill>
              <a:latin typeface="Calibri" panose="020F0502020204030204" pitchFamily="34" charset="0"/>
              <a:cs typeface="Calibri" panose="020F0502020204030204" pitchFamily="34" charset="0"/>
            </a:endParaRPr>
          </a:p>
        </p:txBody>
      </p:sp>
      <p:sp>
        <p:nvSpPr>
          <p:cNvPr id="11" name="Isosceles Triangle 10">
            <a:extLst>
              <a:ext uri="{FF2B5EF4-FFF2-40B4-BE49-F238E27FC236}">
                <a16:creationId xmlns:a16="http://schemas.microsoft.com/office/drawing/2014/main" id="{FFF348AC-EEE3-4E0F-8C90-1C10278EC30C}"/>
              </a:ext>
            </a:extLst>
          </p:cNvPr>
          <p:cNvSpPr/>
          <p:nvPr/>
        </p:nvSpPr>
        <p:spPr>
          <a:xfrm>
            <a:off x="2668730" y="4431042"/>
            <a:ext cx="7600953" cy="387321"/>
          </a:xfrm>
          <a:prstGeom prst="triangle">
            <a:avLst>
              <a:gd name="adj" fmla="val 100000"/>
            </a:avLst>
          </a:prstGeom>
          <a:gradFill rotWithShape="1">
            <a:gsLst>
              <a:gs pos="0">
                <a:srgbClr val="00A4E4">
                  <a:satMod val="103000"/>
                  <a:lumMod val="102000"/>
                  <a:tint val="94000"/>
                </a:srgbClr>
              </a:gs>
              <a:gs pos="50000">
                <a:srgbClr val="00A4E4">
                  <a:satMod val="110000"/>
                  <a:lumMod val="100000"/>
                  <a:shade val="100000"/>
                </a:srgbClr>
              </a:gs>
              <a:gs pos="100000">
                <a:srgbClr val="00A4E4">
                  <a:lumMod val="99000"/>
                  <a:satMod val="120000"/>
                  <a:shade val="78000"/>
                </a:srgbClr>
              </a:gs>
            </a:gsLst>
            <a:lin ang="5400000" scaled="0"/>
          </a:gradFill>
          <a:ln w="6350" cap="flat" cmpd="sng" algn="ctr">
            <a:solidFill>
              <a:srgbClr val="00A4E4"/>
            </a:solidFill>
            <a:prstDash val="solid"/>
            <a:miter lim="800000"/>
          </a:ln>
          <a:effectLst/>
        </p:spPr>
        <p:txBody>
          <a:bodyPr lIns="121911" tIns="60955" rIns="121911" bIns="60955" rtlCol="0" anchor="ctr"/>
          <a:lstStyle/>
          <a:p>
            <a:pPr algn="ctr" defTabSz="914355">
              <a:defRPr/>
            </a:pPr>
            <a:endParaRPr lang="en-US" sz="1800" kern="0">
              <a:solidFill>
                <a:prstClr val="white"/>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183B53A-C1B1-4223-B611-32AE79D8FC81}"/>
              </a:ext>
            </a:extLst>
          </p:cNvPr>
          <p:cNvSpPr txBox="1"/>
          <p:nvPr/>
        </p:nvSpPr>
        <p:spPr>
          <a:xfrm>
            <a:off x="8801200" y="3333928"/>
            <a:ext cx="803120" cy="677104"/>
          </a:xfrm>
          <a:prstGeom prst="rect">
            <a:avLst/>
          </a:prstGeom>
          <a:gradFill rotWithShape="1">
            <a:gsLst>
              <a:gs pos="0">
                <a:srgbClr val="00A4E4">
                  <a:satMod val="103000"/>
                  <a:lumMod val="102000"/>
                  <a:tint val="94000"/>
                </a:srgbClr>
              </a:gs>
              <a:gs pos="50000">
                <a:srgbClr val="00A4E4">
                  <a:satMod val="110000"/>
                  <a:lumMod val="100000"/>
                  <a:shade val="100000"/>
                </a:srgbClr>
              </a:gs>
              <a:gs pos="100000">
                <a:srgbClr val="00A4E4">
                  <a:lumMod val="99000"/>
                  <a:satMod val="120000"/>
                  <a:shade val="78000"/>
                </a:srgbClr>
              </a:gs>
            </a:gsLst>
            <a:lin ang="5400000" scaled="0"/>
          </a:gradFill>
          <a:ln w="6350" cap="flat" cmpd="sng" algn="ctr">
            <a:solidFill>
              <a:srgbClr val="00A4E4"/>
            </a:solidFill>
            <a:prstDash val="solid"/>
            <a:miter lim="800000"/>
          </a:ln>
          <a:effectLst/>
        </p:spPr>
        <p:txBody>
          <a:bodyPr wrap="square" lIns="121911" tIns="60955" rIns="121911" bIns="60955" rtlCol="0">
            <a:spAutoFit/>
          </a:bodyPr>
          <a:lstStyle/>
          <a:p>
            <a:pPr algn="ctr" defTabSz="914355">
              <a:defRPr/>
            </a:pPr>
            <a:r>
              <a:rPr lang="en-US" sz="1800" b="1" kern="0" dirty="0">
                <a:solidFill>
                  <a:prstClr val="white"/>
                </a:solidFill>
                <a:latin typeface="Calibri" panose="020F0502020204030204" pitchFamily="34" charset="0"/>
                <a:cs typeface="Calibri" panose="020F0502020204030204" pitchFamily="34" charset="0"/>
              </a:rPr>
              <a:t>Your Cash</a:t>
            </a:r>
          </a:p>
        </p:txBody>
      </p:sp>
      <p:sp>
        <p:nvSpPr>
          <p:cNvPr id="13" name="Bent Arrow 14">
            <a:extLst>
              <a:ext uri="{FF2B5EF4-FFF2-40B4-BE49-F238E27FC236}">
                <a16:creationId xmlns:a16="http://schemas.microsoft.com/office/drawing/2014/main" id="{4891E20D-816F-4275-AA0A-48C7CCE28C4C}"/>
              </a:ext>
            </a:extLst>
          </p:cNvPr>
          <p:cNvSpPr/>
          <p:nvPr/>
        </p:nvSpPr>
        <p:spPr>
          <a:xfrm rot="5400000">
            <a:off x="9436531" y="3835201"/>
            <a:ext cx="777072" cy="439804"/>
          </a:xfrm>
          <a:prstGeom prst="bentArrow">
            <a:avLst>
              <a:gd name="adj1" fmla="val 25000"/>
              <a:gd name="adj2" fmla="val 25000"/>
              <a:gd name="adj3" fmla="val 35233"/>
              <a:gd name="adj4" fmla="val 43750"/>
            </a:avLst>
          </a:prstGeom>
          <a:gradFill rotWithShape="1">
            <a:gsLst>
              <a:gs pos="0">
                <a:srgbClr val="00A4E4">
                  <a:satMod val="103000"/>
                  <a:lumMod val="102000"/>
                  <a:tint val="94000"/>
                </a:srgbClr>
              </a:gs>
              <a:gs pos="50000">
                <a:srgbClr val="00A4E4">
                  <a:satMod val="110000"/>
                  <a:lumMod val="100000"/>
                  <a:shade val="100000"/>
                </a:srgbClr>
              </a:gs>
              <a:gs pos="100000">
                <a:srgbClr val="00A4E4">
                  <a:lumMod val="99000"/>
                  <a:satMod val="120000"/>
                  <a:shade val="78000"/>
                </a:srgbClr>
              </a:gs>
            </a:gsLst>
            <a:lin ang="5400000" scaled="0"/>
          </a:gradFill>
          <a:ln w="6350" cap="flat" cmpd="sng" algn="ctr">
            <a:solidFill>
              <a:srgbClr val="00A4E4"/>
            </a:solidFill>
            <a:prstDash val="solid"/>
            <a:miter lim="800000"/>
          </a:ln>
          <a:effectLst/>
        </p:spPr>
        <p:txBody>
          <a:bodyPr lIns="121911" tIns="60955" rIns="121911" bIns="60955" rtlCol="0" anchor="ctr"/>
          <a:lstStyle/>
          <a:p>
            <a:pPr algn="ctr" defTabSz="914355">
              <a:defRPr/>
            </a:pPr>
            <a:endParaRPr lang="en-US" sz="1800" kern="0">
              <a:solidFill>
                <a:srgbClr val="333333"/>
              </a:solidFill>
              <a:latin typeface="Calibri" panose="020F0502020204030204" pitchFamily="34" charset="0"/>
              <a:cs typeface="Calibri" panose="020F0502020204030204" pitchFamily="34" charset="0"/>
            </a:endParaRPr>
          </a:p>
        </p:txBody>
      </p:sp>
      <p:sp>
        <p:nvSpPr>
          <p:cNvPr id="14" name="Up Arrow 15">
            <a:extLst>
              <a:ext uri="{FF2B5EF4-FFF2-40B4-BE49-F238E27FC236}">
                <a16:creationId xmlns:a16="http://schemas.microsoft.com/office/drawing/2014/main" id="{816B3C8A-4694-4A68-A020-E967405BCB73}"/>
              </a:ext>
            </a:extLst>
          </p:cNvPr>
          <p:cNvSpPr/>
          <p:nvPr/>
        </p:nvSpPr>
        <p:spPr>
          <a:xfrm>
            <a:off x="6263037" y="2086959"/>
            <a:ext cx="270712" cy="1088635"/>
          </a:xfrm>
          <a:prstGeom prst="upArrow">
            <a:avLst>
              <a:gd name="adj1" fmla="val 50000"/>
              <a:gd name="adj2" fmla="val 135715"/>
            </a:avLst>
          </a:prstGeom>
          <a:gradFill rotWithShape="1">
            <a:gsLst>
              <a:gs pos="0">
                <a:srgbClr val="00A4E4">
                  <a:satMod val="103000"/>
                  <a:lumMod val="102000"/>
                  <a:tint val="94000"/>
                </a:srgbClr>
              </a:gs>
              <a:gs pos="50000">
                <a:srgbClr val="00A4E4">
                  <a:satMod val="110000"/>
                  <a:lumMod val="100000"/>
                  <a:shade val="100000"/>
                </a:srgbClr>
              </a:gs>
              <a:gs pos="100000">
                <a:srgbClr val="00A4E4">
                  <a:lumMod val="99000"/>
                  <a:satMod val="120000"/>
                  <a:shade val="78000"/>
                </a:srgbClr>
              </a:gs>
            </a:gsLst>
            <a:lin ang="5400000" scaled="0"/>
          </a:gradFill>
          <a:ln w="6350" cap="flat" cmpd="sng" algn="ctr">
            <a:solidFill>
              <a:srgbClr val="00A4E4"/>
            </a:solidFill>
            <a:prstDash val="solid"/>
            <a:miter lim="800000"/>
          </a:ln>
          <a:effectLst/>
        </p:spPr>
        <p:txBody>
          <a:bodyPr lIns="121911" tIns="60955" rIns="121911" bIns="60955" rtlCol="0" anchor="ctr"/>
          <a:lstStyle/>
          <a:p>
            <a:pPr algn="ctr" defTabSz="914355">
              <a:defRPr/>
            </a:pPr>
            <a:endParaRPr lang="en-US" sz="1800" kern="0">
              <a:solidFill>
                <a:prstClr val="white"/>
              </a:solidFill>
              <a:latin typeface="Calibri" panose="020F0502020204030204" pitchFamily="34" charset="0"/>
              <a:cs typeface="Calibri" panose="020F0502020204030204" pitchFamily="34" charset="0"/>
            </a:endParaRPr>
          </a:p>
        </p:txBody>
      </p:sp>
      <p:sp>
        <p:nvSpPr>
          <p:cNvPr id="15" name="Up Arrow 16">
            <a:extLst>
              <a:ext uri="{FF2B5EF4-FFF2-40B4-BE49-F238E27FC236}">
                <a16:creationId xmlns:a16="http://schemas.microsoft.com/office/drawing/2014/main" id="{29652BA9-A084-40AE-956C-8AE5A03B19BB}"/>
              </a:ext>
            </a:extLst>
          </p:cNvPr>
          <p:cNvSpPr/>
          <p:nvPr/>
        </p:nvSpPr>
        <p:spPr>
          <a:xfrm rot="10800000">
            <a:off x="6263037" y="3638382"/>
            <a:ext cx="270712" cy="986319"/>
          </a:xfrm>
          <a:prstGeom prst="upArrow">
            <a:avLst>
              <a:gd name="adj1" fmla="val 50000"/>
              <a:gd name="adj2" fmla="val 135715"/>
            </a:avLst>
          </a:prstGeom>
          <a:gradFill rotWithShape="1">
            <a:gsLst>
              <a:gs pos="0">
                <a:srgbClr val="00A4E4">
                  <a:satMod val="103000"/>
                  <a:lumMod val="102000"/>
                  <a:tint val="94000"/>
                </a:srgbClr>
              </a:gs>
              <a:gs pos="50000">
                <a:srgbClr val="00A4E4">
                  <a:satMod val="110000"/>
                  <a:lumMod val="100000"/>
                  <a:shade val="100000"/>
                </a:srgbClr>
              </a:gs>
              <a:gs pos="100000">
                <a:srgbClr val="00A4E4">
                  <a:lumMod val="99000"/>
                  <a:satMod val="120000"/>
                  <a:shade val="78000"/>
                </a:srgbClr>
              </a:gs>
            </a:gsLst>
            <a:lin ang="5400000" scaled="0"/>
          </a:gradFill>
          <a:ln w="6350" cap="flat" cmpd="sng" algn="ctr">
            <a:solidFill>
              <a:srgbClr val="00A4E4"/>
            </a:solidFill>
            <a:prstDash val="solid"/>
            <a:miter lim="800000"/>
          </a:ln>
          <a:effectLst/>
        </p:spPr>
        <p:txBody>
          <a:bodyPr lIns="121911" tIns="60955" rIns="121911" bIns="60955" rtlCol="0" anchor="ctr"/>
          <a:lstStyle/>
          <a:p>
            <a:pPr algn="ctr" defTabSz="914355">
              <a:defRPr/>
            </a:pPr>
            <a:endParaRPr lang="en-US" sz="1800" kern="0">
              <a:solidFill>
                <a:prstClr val="white"/>
              </a:solidFill>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EC680CF9-1880-40E3-9B86-27421CC4C28F}"/>
              </a:ext>
            </a:extLst>
          </p:cNvPr>
          <p:cNvSpPr/>
          <p:nvPr/>
        </p:nvSpPr>
        <p:spPr>
          <a:xfrm>
            <a:off x="4687986" y="1595442"/>
            <a:ext cx="3349432" cy="567559"/>
          </a:xfrm>
          <a:prstGeom prst="ellipse">
            <a:avLst/>
          </a:prstGeom>
          <a:noFill/>
          <a:ln w="57150" cap="flat" cmpd="sng" algn="ctr">
            <a:solidFill>
              <a:srgbClr val="E40000"/>
            </a:solidFill>
            <a:prstDash val="solid"/>
            <a:miter lim="800000"/>
          </a:ln>
          <a:effectLst/>
        </p:spPr>
        <p:txBody>
          <a:bodyPr lIns="91436" tIns="45718" rIns="91436" bIns="45718" rtlCol="0" anchor="ctr"/>
          <a:lstStyle/>
          <a:p>
            <a:pPr algn="ctr" defTabSz="914355">
              <a:defRPr/>
            </a:pPr>
            <a:endParaRPr lang="en-US" sz="1800" kern="0">
              <a:solidFill>
                <a:prstClr val="white"/>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00E83671-A459-4CC6-80C2-54413EDF69D1}"/>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99375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par>
                          <p:cTn id="8" fill="hold">
                            <p:stCondLst>
                              <p:cond delay="1500"/>
                            </p:stCondLst>
                            <p:childTnLst>
                              <p:par>
                                <p:cTn id="9" presetID="26" presetClass="emph" presetSubtype="0" repeatCount="3000" fill="hold" grpId="1" nodeType="afterEffect">
                                  <p:stCondLst>
                                    <p:cond delay="0"/>
                                  </p:stCondLst>
                                  <p:childTnLst>
                                    <p:animEffect transition="out" filter="fade">
                                      <p:cBhvr>
                                        <p:cTn id="10" dur="500" tmFilter="0, 0; .2, .5; .8, .5; 1, 0"/>
                                        <p:tgtEl>
                                          <p:spTgt spid="16"/>
                                        </p:tgtEl>
                                      </p:cBhvr>
                                    </p:animEffect>
                                    <p:animScale>
                                      <p:cBhvr>
                                        <p:cTn id="11" dur="250" autoRev="1" fill="hold"/>
                                        <p:tgtEl>
                                          <p:spTgt spid="16"/>
                                        </p:tgtEl>
                                      </p:cBhvr>
                                      <p:by x="105000" y="105000"/>
                                    </p:animScale>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10" presetClass="exit" presetSubtype="0" fill="hold" grpId="2"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1500"/>
                                        <p:tgtEl>
                                          <p:spTgt spid="11"/>
                                        </p:tgtEl>
                                      </p:cBhvr>
                                    </p:animEffect>
                                  </p:childTnLst>
                                </p:cTn>
                              </p:par>
                            </p:childTnLst>
                          </p:cTn>
                        </p:par>
                        <p:par>
                          <p:cTn id="40" fill="hold">
                            <p:stCondLst>
                              <p:cond delay="1500"/>
                            </p:stCondLst>
                            <p:childTnLst>
                              <p:par>
                                <p:cTn id="41" presetID="53" presetClass="entr" presetSubtype="16" fill="hold" grpId="0" nodeType="afterEffect">
                                  <p:stCondLst>
                                    <p:cond delay="5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3000"/>
                            </p:stCondLst>
                            <p:childTnLst>
                              <p:par>
                                <p:cTn id="51" presetID="22" presetClass="entr" presetSubtype="4" fill="hold" grpId="0" nodeType="afterEffect">
                                  <p:stCondLst>
                                    <p:cond delay="100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750"/>
                                        <p:tgtEl>
                                          <p:spTgt spid="14"/>
                                        </p:tgtEl>
                                      </p:cBhvr>
                                    </p:animEffect>
                                  </p:childTnLst>
                                </p:cTn>
                              </p:par>
                              <p:par>
                                <p:cTn id="54" presetID="22" presetClass="entr" presetSubtype="1" fill="hold" grpId="0" nodeType="withEffect">
                                  <p:stCondLst>
                                    <p:cond delay="100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animBg="1"/>
      <p:bldP spid="11" grpId="0" animBg="1"/>
      <p:bldP spid="12" grpId="0" animBg="1"/>
      <p:bldP spid="13" grpId="0" animBg="1"/>
      <p:bldP spid="14" grpId="0" animBg="1"/>
      <p:bldP spid="15" grpId="0" animBg="1"/>
      <p:bldP spid="16" grpId="0" animBg="1"/>
      <p:bldP spid="16" grpId="1" animBg="1"/>
      <p:bldP spid="16" grpId="2"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535" y="819776"/>
            <a:ext cx="10206932" cy="408517"/>
          </a:xfrm>
        </p:spPr>
        <p:txBody>
          <a:bodyPr>
            <a:noAutofit/>
          </a:bodyPr>
          <a:lstStyle/>
          <a:p>
            <a:pPr algn="ctr"/>
            <a:r>
              <a:rPr lang="en-US" sz="4267" dirty="0">
                <a:solidFill>
                  <a:srgbClr val="0073AE"/>
                </a:solidFill>
              </a:rPr>
              <a:t>Questions?</a:t>
            </a:r>
            <a:endParaRPr lang="en-US" sz="3733" dirty="0"/>
          </a:p>
        </p:txBody>
      </p:sp>
      <p:pic>
        <p:nvPicPr>
          <p:cNvPr id="5" name="Picture 3" descr="question button"/>
          <p:cNvPicPr>
            <a:picLocks noChangeAspect="1" noChangeArrowheads="1"/>
          </p:cNvPicPr>
          <p:nvPr/>
        </p:nvPicPr>
        <p:blipFill>
          <a:blip r:embed="rId3"/>
          <a:srcRect/>
          <a:stretch>
            <a:fillRect/>
          </a:stretch>
        </p:blipFill>
        <p:spPr bwMode="auto">
          <a:xfrm>
            <a:off x="3759008" y="1304243"/>
            <a:ext cx="4673984" cy="4672853"/>
          </a:xfrm>
          <a:prstGeom prst="rect">
            <a:avLst/>
          </a:prstGeom>
          <a:noFill/>
          <a:ln w="9525">
            <a:noFill/>
            <a:miter lim="800000"/>
            <a:headEnd/>
            <a:tailEnd/>
          </a:ln>
        </p:spPr>
      </p:pic>
      <p:pic>
        <p:nvPicPr>
          <p:cNvPr id="6" name="Picture 5">
            <a:extLst>
              <a:ext uri="{FF2B5EF4-FFF2-40B4-BE49-F238E27FC236}">
                <a16:creationId xmlns:a16="http://schemas.microsoft.com/office/drawing/2014/main" id="{F641C3AB-0DDF-4706-A98E-43770A668D83}"/>
              </a:ext>
            </a:extLst>
          </p:cNvPr>
          <p:cNvPicPr>
            <a:picLocks noChangeAspect="1"/>
          </p:cNvPicPr>
          <p:nvPr/>
        </p:nvPicPr>
        <p:blipFill>
          <a:blip r:embed="rId4"/>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563129072"/>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4949" y="372535"/>
            <a:ext cx="9694517" cy="1228292"/>
          </a:xfrm>
        </p:spPr>
        <p:txBody>
          <a:bodyPr>
            <a:noAutofit/>
          </a:bodyPr>
          <a:lstStyle/>
          <a:p>
            <a:pPr algn="ctr"/>
            <a:r>
              <a:rPr lang="en-US" sz="4000" dirty="0">
                <a:solidFill>
                  <a:srgbClr val="0073AE"/>
                </a:solidFill>
              </a:rPr>
              <a:t>Important Information About Life Insurance For Supplemental Retirement Planning</a:t>
            </a:r>
            <a:endParaRPr lang="en-US" sz="3600" dirty="0"/>
          </a:p>
        </p:txBody>
      </p:sp>
      <p:sp>
        <p:nvSpPr>
          <p:cNvPr id="5" name="Rectangle 3"/>
          <p:cNvSpPr txBox="1">
            <a:spLocks/>
          </p:cNvSpPr>
          <p:nvPr/>
        </p:nvSpPr>
        <p:spPr>
          <a:xfrm>
            <a:off x="1685925" y="1744137"/>
            <a:ext cx="8943975" cy="4555063"/>
          </a:xfrm>
          <a:prstGeom prst="rect">
            <a:avLst/>
          </a:prstGeom>
        </p:spPr>
        <p:txBody>
          <a:bodyPr vert="horz" lIns="121915" tIns="60957" rIns="121915" bIns="60957" rtlCol="0">
            <a:noAutofit/>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00000"/>
              </a:lnSpc>
              <a:buNone/>
            </a:pPr>
            <a:r>
              <a:rPr lang="en-US" sz="2000" dirty="0">
                <a:solidFill>
                  <a:srgbClr val="0070C0"/>
                </a:solidFill>
                <a:latin typeface="Calibri"/>
              </a:rPr>
              <a:t>Life Insurance Solutions and their distributors and representatives may not give tax, accounting or legal advice. Any tax statements in this material are not intended to suggest the avoidance of U.S. federal, state or local tax penalties. Such discussions generally are based upon the company’s understanding of current tax rules and interpretations. Tax laws are subject to legislative modification, and while many such modifications will have only a prospective application, it is important to recognize that a change could have retroactive effect as well. Individuals should seek the advice of an independent tax advisor or attorney for more complete information concerning their particular circumstances and any tax statements made in this material. </a:t>
            </a:r>
          </a:p>
        </p:txBody>
      </p:sp>
      <p:sp>
        <p:nvSpPr>
          <p:cNvPr id="7" name="Slide Number Placeholder 5"/>
          <p:cNvSpPr txBox="1">
            <a:spLocks/>
          </p:cNvSpPr>
          <p:nvPr/>
        </p:nvSpPr>
        <p:spPr>
          <a:xfrm>
            <a:off x="11525886" y="6514839"/>
            <a:ext cx="395181" cy="143629"/>
          </a:xfrm>
          <a:prstGeom prst="rect">
            <a:avLst/>
          </a:prstGeom>
        </p:spPr>
        <p:txBody>
          <a:bodyPr/>
          <a:lst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a:lstStyle>
          <a:p>
            <a:fld id="{7505E45A-03BB-464B-8278-1A9522AE72B1}" type="slidenum">
              <a:rPr lang="en-US" sz="933">
                <a:latin typeface="Calibri" panose="020F0502020204030204" pitchFamily="34" charset="0"/>
                <a:cs typeface="Calibri" panose="020F0502020204030204" pitchFamily="34" charset="0"/>
              </a:rPr>
              <a:pPr/>
              <a:t>51</a:t>
            </a:fld>
            <a:endParaRPr lang="en-US" sz="933"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763AEAC-2467-4E66-BF37-EA989C0906AC}"/>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75107167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6523BC3-1B2D-4A6A-B7A1-D79D345F99E2}"/>
              </a:ext>
            </a:extLst>
          </p:cNvPr>
          <p:cNvSpPr txBox="1">
            <a:spLocks/>
          </p:cNvSpPr>
          <p:nvPr/>
        </p:nvSpPr>
        <p:spPr>
          <a:xfrm>
            <a:off x="3618563" y="1989108"/>
            <a:ext cx="5465764"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55">
              <a:spcAft>
                <a:spcPts val="1333"/>
              </a:spcAft>
              <a:tabLst>
                <a:tab pos="10057646" algn="r"/>
              </a:tabLst>
              <a:defRPr/>
            </a:pPr>
            <a:r>
              <a:rPr lang="en-US" altLang="en-US" sz="2800" b="1" dirty="0">
                <a:solidFill>
                  <a:srgbClr val="333333"/>
                </a:solidFill>
                <a:latin typeface="Calibri" panose="020F0502020204030204" pitchFamily="34" charset="0"/>
                <a:cs typeface="Calibri" panose="020F0502020204030204" pitchFamily="34" charset="0"/>
              </a:rPr>
              <a:t>Maximum Funding:</a:t>
            </a:r>
          </a:p>
        </p:txBody>
      </p:sp>
      <p:sp>
        <p:nvSpPr>
          <p:cNvPr id="3" name="Rectangle 2">
            <a:extLst>
              <a:ext uri="{FF2B5EF4-FFF2-40B4-BE49-F238E27FC236}">
                <a16:creationId xmlns:a16="http://schemas.microsoft.com/office/drawing/2014/main" id="{E2BE153A-0258-44B5-8D56-0E8E82C67C1A}"/>
              </a:ext>
            </a:extLst>
          </p:cNvPr>
          <p:cNvSpPr/>
          <p:nvPr/>
        </p:nvSpPr>
        <p:spPr>
          <a:xfrm>
            <a:off x="2657473" y="2439793"/>
            <a:ext cx="7600953" cy="2766962"/>
          </a:xfrm>
          <a:prstGeom prst="rect">
            <a:avLst/>
          </a:prstGeom>
          <a:solidFill>
            <a:srgbClr val="FDDF9D"/>
          </a:solidFill>
          <a:ln w="12700" cap="flat" cmpd="sng" algn="ctr">
            <a:solidFill>
              <a:srgbClr val="FDDF9D">
                <a:shade val="50000"/>
              </a:srgbClr>
            </a:solidFill>
            <a:prstDash val="solid"/>
            <a:miter lim="800000"/>
          </a:ln>
          <a:effectLst/>
        </p:spPr>
        <p:txBody>
          <a:bodyPr lIns="121911" tIns="60955" rIns="121911" bIns="60955" rtlCol="0" anchor="ctr"/>
          <a:lstStyle/>
          <a:p>
            <a:pPr algn="ctr" defTabSz="914355">
              <a:defRPr/>
            </a:pPr>
            <a:endParaRPr lang="en-US" sz="3700" b="1" kern="0" dirty="0">
              <a:solidFill>
                <a:srgbClr val="00206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094C2F3-90A8-407C-A595-234E3E631677}"/>
              </a:ext>
            </a:extLst>
          </p:cNvPr>
          <p:cNvSpPr txBox="1"/>
          <p:nvPr/>
        </p:nvSpPr>
        <p:spPr>
          <a:xfrm>
            <a:off x="2515579" y="5245029"/>
            <a:ext cx="822240" cy="342394"/>
          </a:xfrm>
          <a:prstGeom prst="rect">
            <a:avLst/>
          </a:prstGeom>
          <a:noFill/>
        </p:spPr>
        <p:txBody>
          <a:bodyPr wrap="square" lIns="121911" tIns="60955" rIns="121911" bIns="60955" rtlCol="0">
            <a:spAutoFit/>
          </a:bodyPr>
          <a:lstStyle/>
          <a:p>
            <a:pPr algn="ctr"/>
            <a:r>
              <a:rPr lang="en-US" b="1" dirty="0">
                <a:solidFill>
                  <a:srgbClr val="333333"/>
                </a:solidFill>
                <a:latin typeface="Calibri" panose="020F0502020204030204" pitchFamily="34" charset="0"/>
                <a:cs typeface="Calibri" panose="020F0502020204030204" pitchFamily="34" charset="0"/>
              </a:rPr>
              <a:t>Time</a:t>
            </a:r>
          </a:p>
        </p:txBody>
      </p:sp>
      <p:sp>
        <p:nvSpPr>
          <p:cNvPr id="5" name="Up Arrow 10">
            <a:extLst>
              <a:ext uri="{FF2B5EF4-FFF2-40B4-BE49-F238E27FC236}">
                <a16:creationId xmlns:a16="http://schemas.microsoft.com/office/drawing/2014/main" id="{17627758-26BE-4A2F-BF15-36B6B8DF9CBA}"/>
              </a:ext>
            </a:extLst>
          </p:cNvPr>
          <p:cNvSpPr/>
          <p:nvPr/>
        </p:nvSpPr>
        <p:spPr>
          <a:xfrm>
            <a:off x="2268928" y="2462323"/>
            <a:ext cx="267705" cy="2744432"/>
          </a:xfrm>
          <a:prstGeom prst="upArrow">
            <a:avLst>
              <a:gd name="adj1" fmla="val 50000"/>
              <a:gd name="adj2" fmla="val 135715"/>
            </a:avLst>
          </a:prstGeom>
          <a:gradFill rotWithShape="1">
            <a:gsLst>
              <a:gs pos="0">
                <a:srgbClr val="00A4E4">
                  <a:satMod val="103000"/>
                  <a:lumMod val="102000"/>
                  <a:tint val="94000"/>
                </a:srgbClr>
              </a:gs>
              <a:gs pos="50000">
                <a:srgbClr val="00A4E4">
                  <a:satMod val="110000"/>
                  <a:lumMod val="100000"/>
                  <a:shade val="100000"/>
                </a:srgbClr>
              </a:gs>
              <a:gs pos="100000">
                <a:srgbClr val="00A4E4">
                  <a:lumMod val="99000"/>
                  <a:satMod val="120000"/>
                  <a:shade val="78000"/>
                </a:srgbClr>
              </a:gs>
            </a:gsLst>
            <a:lin ang="5400000" scaled="0"/>
          </a:gradFill>
          <a:ln w="6350" cap="flat" cmpd="sng" algn="ctr">
            <a:solidFill>
              <a:srgbClr val="00A4E4"/>
            </a:solidFill>
            <a:prstDash val="solid"/>
            <a:miter lim="800000"/>
          </a:ln>
          <a:effectLst/>
        </p:spPr>
        <p:txBody>
          <a:bodyPr lIns="121911" tIns="60955" rIns="121911" bIns="60955" rtlCol="0" anchor="ctr"/>
          <a:lstStyle/>
          <a:p>
            <a:pPr algn="ctr" defTabSz="914355">
              <a:defRPr/>
            </a:pPr>
            <a:endParaRPr lang="en-US" sz="1800" kern="0">
              <a:solidFill>
                <a:prstClr val="white"/>
              </a:solidFill>
              <a:latin typeface="Calibri" panose="020F0502020204030204" pitchFamily="34" charset="0"/>
              <a:cs typeface="Calibri" panose="020F0502020204030204" pitchFamily="34" charset="0"/>
            </a:endParaRPr>
          </a:p>
        </p:txBody>
      </p:sp>
      <p:sp>
        <p:nvSpPr>
          <p:cNvPr id="6" name="Right Arrow 11">
            <a:extLst>
              <a:ext uri="{FF2B5EF4-FFF2-40B4-BE49-F238E27FC236}">
                <a16:creationId xmlns:a16="http://schemas.microsoft.com/office/drawing/2014/main" id="{7CE1C860-7863-40CE-8531-AD469D16ADFB}"/>
              </a:ext>
            </a:extLst>
          </p:cNvPr>
          <p:cNvSpPr/>
          <p:nvPr/>
        </p:nvSpPr>
        <p:spPr>
          <a:xfrm>
            <a:off x="3518050" y="5254022"/>
            <a:ext cx="6644859" cy="384525"/>
          </a:xfrm>
          <a:prstGeom prst="rightArrow">
            <a:avLst>
              <a:gd name="adj1" fmla="val 50000"/>
              <a:gd name="adj2" fmla="val 192854"/>
            </a:avLst>
          </a:prstGeom>
          <a:gradFill rotWithShape="1">
            <a:gsLst>
              <a:gs pos="0">
                <a:srgbClr val="00A4E4">
                  <a:satMod val="103000"/>
                  <a:lumMod val="102000"/>
                  <a:tint val="94000"/>
                </a:srgbClr>
              </a:gs>
              <a:gs pos="50000">
                <a:srgbClr val="00A4E4">
                  <a:satMod val="110000"/>
                  <a:lumMod val="100000"/>
                  <a:shade val="100000"/>
                </a:srgbClr>
              </a:gs>
              <a:gs pos="100000">
                <a:srgbClr val="00A4E4">
                  <a:lumMod val="99000"/>
                  <a:satMod val="120000"/>
                  <a:shade val="78000"/>
                </a:srgbClr>
              </a:gs>
            </a:gsLst>
            <a:lin ang="5400000" scaled="0"/>
          </a:gradFill>
          <a:ln w="6350" cap="flat" cmpd="sng" algn="ctr">
            <a:solidFill>
              <a:srgbClr val="00A4E4"/>
            </a:solidFill>
            <a:prstDash val="solid"/>
            <a:miter lim="800000"/>
          </a:ln>
          <a:effectLst/>
        </p:spPr>
        <p:txBody>
          <a:bodyPr lIns="121911" tIns="60955" rIns="121911" bIns="60955" rtlCol="0" anchor="ctr"/>
          <a:lstStyle/>
          <a:p>
            <a:pPr algn="ctr" defTabSz="914355">
              <a:defRPr/>
            </a:pPr>
            <a:endParaRPr lang="en-US" sz="1800" kern="0">
              <a:solidFill>
                <a:prstClr val="white"/>
              </a:solidFill>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B5B0E379-F676-4B7D-B3C8-462ED54EBCC3}"/>
              </a:ext>
            </a:extLst>
          </p:cNvPr>
          <p:cNvSpPr/>
          <p:nvPr/>
        </p:nvSpPr>
        <p:spPr>
          <a:xfrm>
            <a:off x="4676729" y="1989716"/>
            <a:ext cx="3349432" cy="567559"/>
          </a:xfrm>
          <a:prstGeom prst="ellipse">
            <a:avLst/>
          </a:prstGeom>
          <a:noFill/>
          <a:ln w="57150" cap="flat" cmpd="sng" algn="ctr">
            <a:solidFill>
              <a:srgbClr val="E40000"/>
            </a:solidFill>
            <a:prstDash val="solid"/>
            <a:miter lim="800000"/>
          </a:ln>
          <a:effectLst/>
        </p:spPr>
        <p:txBody>
          <a:bodyPr lIns="91436" tIns="45718" rIns="91436" bIns="45718" rtlCol="0" anchor="ctr"/>
          <a:lstStyle/>
          <a:p>
            <a:pPr algn="ctr" defTabSz="914355">
              <a:defRPr/>
            </a:pPr>
            <a:endParaRPr lang="en-US" sz="1800" kern="0">
              <a:solidFill>
                <a:prstClr val="white"/>
              </a:solidFill>
              <a:latin typeface="Calibri" panose="020F0502020204030204" pitchFamily="34" charset="0"/>
              <a:cs typeface="Calibri" panose="020F0502020204030204" pitchFamily="34" charset="0"/>
            </a:endParaRPr>
          </a:p>
        </p:txBody>
      </p:sp>
      <p:sp>
        <p:nvSpPr>
          <p:cNvPr id="8" name="Isosceles Triangle 7">
            <a:extLst>
              <a:ext uri="{FF2B5EF4-FFF2-40B4-BE49-F238E27FC236}">
                <a16:creationId xmlns:a16="http://schemas.microsoft.com/office/drawing/2014/main" id="{9EDC6F40-DE21-4989-B845-6A79275DBF75}"/>
              </a:ext>
            </a:extLst>
          </p:cNvPr>
          <p:cNvSpPr/>
          <p:nvPr/>
        </p:nvSpPr>
        <p:spPr>
          <a:xfrm>
            <a:off x="2657473" y="1651244"/>
            <a:ext cx="7600953" cy="3555511"/>
          </a:xfrm>
          <a:prstGeom prst="triangle">
            <a:avLst>
              <a:gd name="adj" fmla="val 99937"/>
            </a:avLst>
          </a:prstGeom>
          <a:gradFill rotWithShape="1">
            <a:gsLst>
              <a:gs pos="0">
                <a:srgbClr val="00A4E4">
                  <a:satMod val="103000"/>
                  <a:lumMod val="102000"/>
                  <a:tint val="94000"/>
                </a:srgbClr>
              </a:gs>
              <a:gs pos="50000">
                <a:srgbClr val="00A4E4">
                  <a:satMod val="110000"/>
                  <a:lumMod val="100000"/>
                  <a:shade val="100000"/>
                </a:srgbClr>
              </a:gs>
              <a:gs pos="100000">
                <a:srgbClr val="00A4E4">
                  <a:lumMod val="99000"/>
                  <a:satMod val="120000"/>
                  <a:shade val="78000"/>
                </a:srgbClr>
              </a:gs>
            </a:gsLst>
            <a:lin ang="5400000" scaled="0"/>
          </a:gradFill>
          <a:ln w="6350" cap="flat" cmpd="sng" algn="ctr">
            <a:solidFill>
              <a:srgbClr val="00A4E4"/>
            </a:solidFill>
            <a:prstDash val="solid"/>
            <a:miter lim="800000"/>
          </a:ln>
          <a:effectLst/>
        </p:spPr>
        <p:txBody>
          <a:bodyPr lIns="121911" tIns="60955" rIns="121911" bIns="60955" rtlCol="0" anchor="ctr"/>
          <a:lstStyle/>
          <a:p>
            <a:pPr algn="ctr" defTabSz="914355">
              <a:defRPr/>
            </a:pPr>
            <a:endParaRPr lang="en-US" kern="0">
              <a:solidFill>
                <a:prstClr val="white"/>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CCFC339-6AEC-4155-9C2F-72E8B63FE9DE}"/>
              </a:ext>
            </a:extLst>
          </p:cNvPr>
          <p:cNvSpPr txBox="1"/>
          <p:nvPr/>
        </p:nvSpPr>
        <p:spPr>
          <a:xfrm>
            <a:off x="7701712" y="3350722"/>
            <a:ext cx="1382613" cy="677108"/>
          </a:xfrm>
          <a:prstGeom prst="rect">
            <a:avLst/>
          </a:prstGeom>
          <a:solidFill>
            <a:srgbClr val="00A4E4">
              <a:lumMod val="20000"/>
              <a:lumOff val="80000"/>
            </a:srgbClr>
          </a:solidFill>
          <a:ln w="6350" cap="flat" cmpd="sng" algn="ctr">
            <a:solidFill>
              <a:srgbClr val="00A4E4"/>
            </a:solidFill>
            <a:prstDash val="solid"/>
            <a:miter lim="800000"/>
          </a:ln>
          <a:effectLst/>
        </p:spPr>
        <p:txBody>
          <a:bodyPr wrap="square" lIns="121911" tIns="182872" rIns="121911" bIns="182872" rtlCol="0" anchor="ctr" anchorCtr="1">
            <a:spAutoFit/>
          </a:bodyPr>
          <a:lstStyle/>
          <a:p>
            <a:pPr algn="ctr" defTabSz="914355">
              <a:defRPr/>
            </a:pPr>
            <a:r>
              <a:rPr lang="en-US" sz="2000" b="1" kern="0" dirty="0">
                <a:solidFill>
                  <a:srgbClr val="333333"/>
                </a:solidFill>
                <a:latin typeface="Calibri" panose="020F0502020204030204" pitchFamily="34" charset="0"/>
                <a:cs typeface="Calibri" panose="020F0502020204030204" pitchFamily="34" charset="0"/>
              </a:rPr>
              <a:t>Your Cash</a:t>
            </a:r>
          </a:p>
        </p:txBody>
      </p:sp>
      <p:sp>
        <p:nvSpPr>
          <p:cNvPr id="10" name="TextBox 9">
            <a:extLst>
              <a:ext uri="{FF2B5EF4-FFF2-40B4-BE49-F238E27FC236}">
                <a16:creationId xmlns:a16="http://schemas.microsoft.com/office/drawing/2014/main" id="{B479EC00-3216-4B9E-B5B2-9E8A8D586BDB}"/>
              </a:ext>
            </a:extLst>
          </p:cNvPr>
          <p:cNvSpPr txBox="1"/>
          <p:nvPr/>
        </p:nvSpPr>
        <p:spPr>
          <a:xfrm>
            <a:off x="4977956" y="4299921"/>
            <a:ext cx="5184953" cy="954103"/>
          </a:xfrm>
          <a:prstGeom prst="rect">
            <a:avLst/>
          </a:prstGeom>
          <a:noFill/>
        </p:spPr>
        <p:txBody>
          <a:bodyPr wrap="square" lIns="121911" tIns="60955" rIns="121911" bIns="60955" rtlCol="0">
            <a:spAutoFit/>
          </a:bodyPr>
          <a:lstStyle/>
          <a:p>
            <a:pPr algn="ctr"/>
            <a:r>
              <a:rPr lang="en-US" sz="1800" b="1" dirty="0">
                <a:solidFill>
                  <a:prstClr val="white"/>
                </a:solidFill>
                <a:latin typeface="Calibri" panose="020F0502020204030204" pitchFamily="34" charset="0"/>
                <a:cs typeface="Calibri" panose="020F0502020204030204" pitchFamily="34" charset="0"/>
              </a:rPr>
              <a:t>Under the “Cash Value Corridor Test,”</a:t>
            </a:r>
          </a:p>
          <a:p>
            <a:pPr algn="ctr"/>
            <a:r>
              <a:rPr lang="en-US" sz="1800" b="1" dirty="0">
                <a:solidFill>
                  <a:prstClr val="white"/>
                </a:solidFill>
                <a:latin typeface="Calibri" panose="020F0502020204030204" pitchFamily="34" charset="0"/>
                <a:cs typeface="Calibri" panose="020F0502020204030204" pitchFamily="34" charset="0"/>
              </a:rPr>
              <a:t>the policy’s cash value can actually</a:t>
            </a:r>
          </a:p>
          <a:p>
            <a:pPr algn="ctr"/>
            <a:r>
              <a:rPr lang="en-US" sz="1800" b="1" dirty="0">
                <a:solidFill>
                  <a:prstClr val="white"/>
                </a:solidFill>
                <a:latin typeface="Calibri" panose="020F0502020204030204" pitchFamily="34" charset="0"/>
                <a:cs typeface="Calibri" panose="020F0502020204030204" pitchFamily="34" charset="0"/>
              </a:rPr>
              <a:t>equal the death benefit at age 95.</a:t>
            </a:r>
          </a:p>
        </p:txBody>
      </p:sp>
      <p:sp>
        <p:nvSpPr>
          <p:cNvPr id="11" name="Up-Down Arrow 25">
            <a:extLst>
              <a:ext uri="{FF2B5EF4-FFF2-40B4-BE49-F238E27FC236}">
                <a16:creationId xmlns:a16="http://schemas.microsoft.com/office/drawing/2014/main" id="{8AEA18DB-F877-44A0-8A8A-1A0BB3C400FB}"/>
              </a:ext>
            </a:extLst>
          </p:cNvPr>
          <p:cNvSpPr/>
          <p:nvPr/>
        </p:nvSpPr>
        <p:spPr>
          <a:xfrm>
            <a:off x="3389963" y="2459116"/>
            <a:ext cx="372661" cy="2317856"/>
          </a:xfrm>
          <a:prstGeom prst="upDownArrow">
            <a:avLst>
              <a:gd name="adj1" fmla="val 50000"/>
              <a:gd name="adj2" fmla="val 79730"/>
            </a:avLst>
          </a:prstGeom>
          <a:solidFill>
            <a:srgbClr val="00A4E4"/>
          </a:solidFill>
          <a:ln w="12700" cap="flat" cmpd="sng" algn="ctr">
            <a:noFill/>
            <a:prstDash val="solid"/>
            <a:miter lim="800000"/>
          </a:ln>
          <a:effectLst/>
        </p:spPr>
        <p:txBody>
          <a:bodyPr lIns="91436" tIns="45718" rIns="91436" bIns="45718" rtlCol="0" anchor="ctr"/>
          <a:lstStyle/>
          <a:p>
            <a:pPr algn="ctr" defTabSz="914355">
              <a:defRPr/>
            </a:pPr>
            <a:endParaRPr lang="en-US" kern="0">
              <a:solidFill>
                <a:prstClr val="white"/>
              </a:solidFill>
              <a:latin typeface="Calibri" panose="020F0502020204030204" pitchFamily="34" charset="0"/>
              <a:cs typeface="Calibri" panose="020F0502020204030204" pitchFamily="34" charset="0"/>
            </a:endParaRPr>
          </a:p>
        </p:txBody>
      </p:sp>
      <p:sp>
        <p:nvSpPr>
          <p:cNvPr id="12" name="Up-Down Arrow 27">
            <a:extLst>
              <a:ext uri="{FF2B5EF4-FFF2-40B4-BE49-F238E27FC236}">
                <a16:creationId xmlns:a16="http://schemas.microsoft.com/office/drawing/2014/main" id="{236AB673-44DD-42C5-B6AD-264DC0676FE3}"/>
              </a:ext>
            </a:extLst>
          </p:cNvPr>
          <p:cNvSpPr/>
          <p:nvPr/>
        </p:nvSpPr>
        <p:spPr>
          <a:xfrm>
            <a:off x="4458736" y="2459117"/>
            <a:ext cx="373490" cy="1820256"/>
          </a:xfrm>
          <a:prstGeom prst="upDownArrow">
            <a:avLst>
              <a:gd name="adj1" fmla="val 50000"/>
              <a:gd name="adj2" fmla="val 79730"/>
            </a:avLst>
          </a:prstGeom>
          <a:solidFill>
            <a:srgbClr val="00A4E4"/>
          </a:solidFill>
          <a:ln w="12700" cap="flat" cmpd="sng" algn="ctr">
            <a:noFill/>
            <a:prstDash val="solid"/>
            <a:miter lim="800000"/>
          </a:ln>
          <a:effectLst/>
        </p:spPr>
        <p:txBody>
          <a:bodyPr lIns="91436" tIns="45718" rIns="91436" bIns="45718" rtlCol="0" anchor="ctr"/>
          <a:lstStyle/>
          <a:p>
            <a:pPr algn="ctr" defTabSz="914355">
              <a:defRPr/>
            </a:pPr>
            <a:endParaRPr lang="en-US" kern="0">
              <a:solidFill>
                <a:prstClr val="white"/>
              </a:solidFill>
              <a:latin typeface="Calibri" panose="020F0502020204030204" pitchFamily="34" charset="0"/>
              <a:cs typeface="Calibri" panose="020F0502020204030204" pitchFamily="34" charset="0"/>
            </a:endParaRPr>
          </a:p>
        </p:txBody>
      </p:sp>
      <p:sp>
        <p:nvSpPr>
          <p:cNvPr id="13" name="Up-Down Arrow 28">
            <a:extLst>
              <a:ext uri="{FF2B5EF4-FFF2-40B4-BE49-F238E27FC236}">
                <a16:creationId xmlns:a16="http://schemas.microsoft.com/office/drawing/2014/main" id="{E62F440C-BCDE-4264-A6DF-3C976301D030}"/>
              </a:ext>
            </a:extLst>
          </p:cNvPr>
          <p:cNvSpPr/>
          <p:nvPr/>
        </p:nvSpPr>
        <p:spPr>
          <a:xfrm>
            <a:off x="5661957" y="2452266"/>
            <a:ext cx="368852" cy="1284508"/>
          </a:xfrm>
          <a:prstGeom prst="upDownArrow">
            <a:avLst>
              <a:gd name="adj1" fmla="val 50000"/>
              <a:gd name="adj2" fmla="val 79730"/>
            </a:avLst>
          </a:prstGeom>
          <a:solidFill>
            <a:srgbClr val="00A4E4"/>
          </a:solidFill>
          <a:ln w="12700" cap="flat" cmpd="sng" algn="ctr">
            <a:noFill/>
            <a:prstDash val="solid"/>
            <a:miter lim="800000"/>
          </a:ln>
          <a:effectLst/>
        </p:spPr>
        <p:txBody>
          <a:bodyPr lIns="91436" tIns="45718" rIns="91436" bIns="45718" rtlCol="0" anchor="ctr"/>
          <a:lstStyle/>
          <a:p>
            <a:pPr algn="ctr" defTabSz="914355">
              <a:defRPr/>
            </a:pPr>
            <a:endParaRPr lang="en-US" kern="0">
              <a:solidFill>
                <a:prstClr val="white"/>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F8E6E73-C730-4B5B-84AF-56B491BC15EE}"/>
              </a:ext>
            </a:extLst>
          </p:cNvPr>
          <p:cNvSpPr txBox="1"/>
          <p:nvPr/>
        </p:nvSpPr>
        <p:spPr>
          <a:xfrm>
            <a:off x="2679149" y="3398709"/>
            <a:ext cx="1867247" cy="369328"/>
          </a:xfrm>
          <a:prstGeom prst="rect">
            <a:avLst/>
          </a:prstGeom>
          <a:solidFill>
            <a:srgbClr val="FDDF9D"/>
          </a:solidFill>
        </p:spPr>
        <p:txBody>
          <a:bodyPr wrap="square" lIns="121911" tIns="60955" rIns="121911" bIns="60955" rtlCol="0">
            <a:spAutoFit/>
          </a:bodyPr>
          <a:lstStyle/>
          <a:p>
            <a:pPr algn="ctr" defTabSz="914355">
              <a:defRPr/>
            </a:pPr>
            <a:r>
              <a:rPr lang="en-US" sz="1600" b="1" kern="0" dirty="0">
                <a:solidFill>
                  <a:srgbClr val="333333"/>
                </a:solidFill>
                <a:latin typeface="Calibri" panose="020F0502020204030204" pitchFamily="34" charset="0"/>
                <a:cs typeface="Calibri" panose="020F0502020204030204" pitchFamily="34" charset="0"/>
              </a:rPr>
              <a:t>True Life Insurance</a:t>
            </a:r>
          </a:p>
        </p:txBody>
      </p:sp>
      <p:sp>
        <p:nvSpPr>
          <p:cNvPr id="15" name="Oval 14">
            <a:extLst>
              <a:ext uri="{FF2B5EF4-FFF2-40B4-BE49-F238E27FC236}">
                <a16:creationId xmlns:a16="http://schemas.microsoft.com/office/drawing/2014/main" id="{FA632779-DE7F-4732-B938-9DA533454820}"/>
              </a:ext>
            </a:extLst>
          </p:cNvPr>
          <p:cNvSpPr/>
          <p:nvPr/>
        </p:nvSpPr>
        <p:spPr>
          <a:xfrm>
            <a:off x="8203246" y="2163271"/>
            <a:ext cx="611997" cy="567559"/>
          </a:xfrm>
          <a:prstGeom prst="ellipse">
            <a:avLst/>
          </a:prstGeom>
          <a:noFill/>
          <a:ln w="57150" cap="flat" cmpd="sng" algn="ctr">
            <a:solidFill>
              <a:srgbClr val="E40000"/>
            </a:solidFill>
            <a:prstDash val="solid"/>
            <a:miter lim="800000"/>
          </a:ln>
          <a:effectLst/>
        </p:spPr>
        <p:txBody>
          <a:bodyPr lIns="91436" tIns="45718" rIns="91436" bIns="45718" rtlCol="0" anchor="ctr"/>
          <a:lstStyle/>
          <a:p>
            <a:pPr algn="ctr" defTabSz="914355">
              <a:defRPr/>
            </a:pPr>
            <a:endParaRPr lang="en-US" kern="0">
              <a:solidFill>
                <a:prstClr val="white"/>
              </a:solidFill>
              <a:latin typeface="Calibri" panose="020F0502020204030204" pitchFamily="34" charset="0"/>
              <a:cs typeface="Calibri" panose="020F0502020204030204" pitchFamily="34" charset="0"/>
            </a:endParaRPr>
          </a:p>
        </p:txBody>
      </p:sp>
      <p:sp>
        <p:nvSpPr>
          <p:cNvPr id="16" name="Title 3">
            <a:extLst>
              <a:ext uri="{FF2B5EF4-FFF2-40B4-BE49-F238E27FC236}">
                <a16:creationId xmlns:a16="http://schemas.microsoft.com/office/drawing/2014/main" id="{BE2BF7A7-2481-4B32-9684-DA514A263167}"/>
              </a:ext>
            </a:extLst>
          </p:cNvPr>
          <p:cNvSpPr txBox="1">
            <a:spLocks/>
          </p:cNvSpPr>
          <p:nvPr/>
        </p:nvSpPr>
        <p:spPr>
          <a:xfrm>
            <a:off x="2523845" y="985560"/>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IUL Secrets of Accumulation</a:t>
            </a:r>
            <a:endParaRPr lang="en-US" sz="2800" b="1" dirty="0"/>
          </a:p>
        </p:txBody>
      </p:sp>
      <p:pic>
        <p:nvPicPr>
          <p:cNvPr id="17" name="Picture 16">
            <a:extLst>
              <a:ext uri="{FF2B5EF4-FFF2-40B4-BE49-F238E27FC236}">
                <a16:creationId xmlns:a16="http://schemas.microsoft.com/office/drawing/2014/main" id="{7B02FDE8-B161-4D6B-AD1E-0CE3AE8EDD5E}"/>
              </a:ext>
            </a:extLst>
          </p:cNvPr>
          <p:cNvPicPr>
            <a:picLocks noChangeAspect="1"/>
          </p:cNvPicPr>
          <p:nvPr/>
        </p:nvPicPr>
        <p:blipFill>
          <a:blip r:embed="rId2"/>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66610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500"/>
                            </p:stCondLst>
                            <p:childTnLst>
                              <p:par>
                                <p:cTn id="9" presetID="26" presetClass="emph" presetSubtype="0" repeatCount="3000" fill="hold" grpId="1"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750"/>
                                        <p:tgtEl>
                                          <p:spTgt spid="8"/>
                                        </p:tgtEl>
                                      </p:cBhvr>
                                    </p:animEffect>
                                  </p:childTnLst>
                                </p:cTn>
                              </p:par>
                              <p:par>
                                <p:cTn id="17" presetID="10" presetClass="exit" presetSubtype="0" fill="hold" grpId="2"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par>
                          <p:cTn id="20" fill="hold">
                            <p:stCondLst>
                              <p:cond delay="1750"/>
                            </p:stCondLst>
                            <p:childTnLst>
                              <p:par>
                                <p:cTn id="21" presetID="53" presetClass="entr" presetSubtype="16"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Horizontal)">
                                      <p:cBhvr>
                                        <p:cTn id="30" dur="500"/>
                                        <p:tgtEl>
                                          <p:spTgt spid="11"/>
                                        </p:tgtEl>
                                      </p:cBhvr>
                                    </p:animEffect>
                                  </p:childTnLst>
                                </p:cTn>
                              </p:par>
                            </p:childTnLst>
                          </p:cTn>
                        </p:par>
                        <p:par>
                          <p:cTn id="31" fill="hold">
                            <p:stCondLst>
                              <p:cond delay="500"/>
                            </p:stCondLst>
                            <p:childTnLst>
                              <p:par>
                                <p:cTn id="32" presetID="16" presetClass="entr" presetSubtype="42" fill="hold" grpId="0" nodeType="after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barn(outHorizontal)">
                                      <p:cBhvr>
                                        <p:cTn id="34" dur="500"/>
                                        <p:tgtEl>
                                          <p:spTgt spid="12"/>
                                        </p:tgtEl>
                                      </p:cBhvr>
                                    </p:animEffect>
                                  </p:childTnLst>
                                </p:cTn>
                              </p:par>
                            </p:childTnLst>
                          </p:cTn>
                        </p:par>
                        <p:par>
                          <p:cTn id="35" fill="hold">
                            <p:stCondLst>
                              <p:cond delay="1250"/>
                            </p:stCondLst>
                            <p:childTnLst>
                              <p:par>
                                <p:cTn id="36" presetID="16" presetClass="entr" presetSubtype="42"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Effect transition="in" filter="barn(out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1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wipe(left)">
                                      <p:cBhvr>
                                        <p:cTn id="48" dur="500"/>
                                        <p:tgtEl>
                                          <p:spTgt spid="10">
                                            <p:txEl>
                                              <p:pRg st="0" end="0"/>
                                            </p:tx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wipe(left)">
                                      <p:cBhvr>
                                        <p:cTn id="52" dur="500"/>
                                        <p:tgtEl>
                                          <p:spTgt spid="10">
                                            <p:txEl>
                                              <p:pRg st="1" end="1"/>
                                            </p:tx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wipe(left)">
                                      <p:cBhvr>
                                        <p:cTn id="5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9" grpId="0" animBg="1"/>
      <p:bldP spid="10" grpId="0" build="p" bldLvl="2"/>
      <p:bldP spid="11" grpId="0" animBg="1"/>
      <p:bldP spid="12"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3F30C65-4621-4499-AD2B-2DD88770A7D3}"/>
              </a:ext>
            </a:extLst>
          </p:cNvPr>
          <p:cNvSpPr txBox="1">
            <a:spLocks/>
          </p:cNvSpPr>
          <p:nvPr/>
        </p:nvSpPr>
        <p:spPr>
          <a:xfrm>
            <a:off x="2268400" y="942426"/>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IUL Secrets of Accumulation</a:t>
            </a:r>
            <a:endParaRPr lang="en-US" sz="2800" b="1" dirty="0"/>
          </a:p>
        </p:txBody>
      </p:sp>
      <p:sp>
        <p:nvSpPr>
          <p:cNvPr id="3" name="Rectangle 3">
            <a:extLst>
              <a:ext uri="{FF2B5EF4-FFF2-40B4-BE49-F238E27FC236}">
                <a16:creationId xmlns:a16="http://schemas.microsoft.com/office/drawing/2014/main" id="{67F190BF-30BE-4FBA-A467-D25C00541C96}"/>
              </a:ext>
            </a:extLst>
          </p:cNvPr>
          <p:cNvSpPr txBox="1">
            <a:spLocks/>
          </p:cNvSpPr>
          <p:nvPr/>
        </p:nvSpPr>
        <p:spPr>
          <a:xfrm>
            <a:off x="2190200" y="1771475"/>
            <a:ext cx="7659201"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55">
              <a:spcAft>
                <a:spcPts val="1333"/>
              </a:spcAft>
              <a:tabLst>
                <a:tab pos="10057646" algn="r"/>
              </a:tabLst>
              <a:defRPr/>
            </a:pPr>
            <a:r>
              <a:rPr lang="en-US" altLang="en-US" sz="2400" b="1" dirty="0">
                <a:solidFill>
                  <a:srgbClr val="333333"/>
                </a:solidFill>
                <a:latin typeface="Calibri" panose="020F0502020204030204" pitchFamily="34" charset="0"/>
                <a:cs typeface="Calibri" panose="020F0502020204030204" pitchFamily="34" charset="0"/>
              </a:rPr>
              <a:t>Up 10%;  Down 10%</a:t>
            </a:r>
          </a:p>
        </p:txBody>
      </p:sp>
      <p:graphicFrame>
        <p:nvGraphicFramePr>
          <p:cNvPr id="4" name="Chart 3">
            <a:extLst>
              <a:ext uri="{FF2B5EF4-FFF2-40B4-BE49-F238E27FC236}">
                <a16:creationId xmlns:a16="http://schemas.microsoft.com/office/drawing/2014/main" id="{51CBBA49-3A66-4039-A131-32A2AD9D696B}"/>
              </a:ext>
            </a:extLst>
          </p:cNvPr>
          <p:cNvGraphicFramePr/>
          <p:nvPr>
            <p:extLst>
              <p:ext uri="{D42A27DB-BD31-4B8C-83A1-F6EECF244321}">
                <p14:modId xmlns:p14="http://schemas.microsoft.com/office/powerpoint/2010/main" val="2154053654"/>
              </p:ext>
            </p:extLst>
          </p:nvPr>
        </p:nvGraphicFramePr>
        <p:xfrm>
          <a:off x="1930121" y="2336225"/>
          <a:ext cx="8103540" cy="342615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60650B01-70D2-4B2F-889F-77F5590405E6}"/>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18819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7674F46-656F-40EC-B950-98E403E18CBA}"/>
              </a:ext>
            </a:extLst>
          </p:cNvPr>
          <p:cNvSpPr txBox="1">
            <a:spLocks/>
          </p:cNvSpPr>
          <p:nvPr/>
        </p:nvSpPr>
        <p:spPr>
          <a:xfrm>
            <a:off x="2268400" y="686263"/>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IUL Secrets of Accumulation</a:t>
            </a:r>
            <a:endParaRPr lang="en-US" sz="2800" b="1" dirty="0"/>
          </a:p>
        </p:txBody>
      </p:sp>
      <p:sp>
        <p:nvSpPr>
          <p:cNvPr id="3" name="Rectangle 3">
            <a:extLst>
              <a:ext uri="{FF2B5EF4-FFF2-40B4-BE49-F238E27FC236}">
                <a16:creationId xmlns:a16="http://schemas.microsoft.com/office/drawing/2014/main" id="{1819ECE9-24F3-4462-9D9E-D77CE3DA18C2}"/>
              </a:ext>
            </a:extLst>
          </p:cNvPr>
          <p:cNvSpPr txBox="1">
            <a:spLocks/>
          </p:cNvSpPr>
          <p:nvPr/>
        </p:nvSpPr>
        <p:spPr>
          <a:xfrm>
            <a:off x="2152100" y="1514300"/>
            <a:ext cx="7659201"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55">
              <a:spcAft>
                <a:spcPts val="1333"/>
              </a:spcAft>
              <a:tabLst>
                <a:tab pos="10057646" algn="r"/>
              </a:tabLst>
              <a:defRPr/>
            </a:pPr>
            <a:r>
              <a:rPr lang="en-US" altLang="en-US" sz="2400" b="1" dirty="0">
                <a:solidFill>
                  <a:srgbClr val="333333"/>
                </a:solidFill>
                <a:latin typeface="Calibri" panose="020F0502020204030204" pitchFamily="34" charset="0"/>
                <a:cs typeface="Calibri" panose="020F0502020204030204" pitchFamily="34" charset="0"/>
              </a:rPr>
              <a:t>Up 10%;  Down 10%</a:t>
            </a:r>
          </a:p>
        </p:txBody>
      </p:sp>
      <p:graphicFrame>
        <p:nvGraphicFramePr>
          <p:cNvPr id="4" name="Chart 3">
            <a:extLst>
              <a:ext uri="{FF2B5EF4-FFF2-40B4-BE49-F238E27FC236}">
                <a16:creationId xmlns:a16="http://schemas.microsoft.com/office/drawing/2014/main" id="{7639574C-5A08-447A-A86B-7BE964F857F1}"/>
              </a:ext>
            </a:extLst>
          </p:cNvPr>
          <p:cNvGraphicFramePr/>
          <p:nvPr>
            <p:extLst>
              <p:ext uri="{D42A27DB-BD31-4B8C-83A1-F6EECF244321}">
                <p14:modId xmlns:p14="http://schemas.microsoft.com/office/powerpoint/2010/main" val="3074896491"/>
              </p:ext>
            </p:extLst>
          </p:nvPr>
        </p:nvGraphicFramePr>
        <p:xfrm>
          <a:off x="1892020" y="2090424"/>
          <a:ext cx="8103540" cy="341478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865041EC-E482-4EE4-8CDC-449551DD8A65}"/>
              </a:ext>
            </a:extLst>
          </p:cNvPr>
          <p:cNvCxnSpPr/>
          <p:nvPr/>
        </p:nvCxnSpPr>
        <p:spPr>
          <a:xfrm>
            <a:off x="3245950" y="3979583"/>
            <a:ext cx="6215222" cy="0"/>
          </a:xfrm>
          <a:prstGeom prst="straightConnector1">
            <a:avLst/>
          </a:prstGeom>
          <a:noFill/>
          <a:ln w="50800" cap="rnd" cmpd="sng" algn="ctr">
            <a:solidFill>
              <a:srgbClr val="C00000"/>
            </a:solidFill>
            <a:prstDash val="solid"/>
            <a:miter lim="800000"/>
            <a:tailEnd type="arrow" w="lg" len="lg"/>
          </a:ln>
          <a:effectLst/>
        </p:spPr>
      </p:cxnSp>
      <p:pic>
        <p:nvPicPr>
          <p:cNvPr id="6" name="Picture 5">
            <a:extLst>
              <a:ext uri="{FF2B5EF4-FFF2-40B4-BE49-F238E27FC236}">
                <a16:creationId xmlns:a16="http://schemas.microsoft.com/office/drawing/2014/main" id="{4BADA1AB-CE9F-4382-ADE8-D9D0BFDA61B5}"/>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281068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9BB5F56-A4D0-4575-B05E-5936804885D8}"/>
              </a:ext>
            </a:extLst>
          </p:cNvPr>
          <p:cNvSpPr txBox="1">
            <a:spLocks/>
          </p:cNvSpPr>
          <p:nvPr/>
        </p:nvSpPr>
        <p:spPr>
          <a:xfrm>
            <a:off x="2247350" y="879537"/>
            <a:ext cx="7655199" cy="306388"/>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73AE"/>
                </a:solidFill>
              </a:rPr>
              <a:t>IUL Secrets of Accumulation</a:t>
            </a:r>
            <a:endParaRPr lang="en-US" sz="2800" b="1" dirty="0"/>
          </a:p>
        </p:txBody>
      </p:sp>
      <p:sp>
        <p:nvSpPr>
          <p:cNvPr id="3" name="Rectangle 3">
            <a:extLst>
              <a:ext uri="{FF2B5EF4-FFF2-40B4-BE49-F238E27FC236}">
                <a16:creationId xmlns:a16="http://schemas.microsoft.com/office/drawing/2014/main" id="{062E5013-A338-4359-864E-430D108F5294}"/>
              </a:ext>
            </a:extLst>
          </p:cNvPr>
          <p:cNvSpPr txBox="1">
            <a:spLocks/>
          </p:cNvSpPr>
          <p:nvPr/>
        </p:nvSpPr>
        <p:spPr>
          <a:xfrm>
            <a:off x="2247350" y="1695275"/>
            <a:ext cx="7659201"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55">
              <a:spcAft>
                <a:spcPts val="1333"/>
              </a:spcAft>
              <a:tabLst>
                <a:tab pos="10057646" algn="r"/>
              </a:tabLst>
              <a:defRPr/>
            </a:pPr>
            <a:r>
              <a:rPr lang="en-US" altLang="en-US" sz="2400" b="1" dirty="0">
                <a:solidFill>
                  <a:srgbClr val="333333"/>
                </a:solidFill>
                <a:latin typeface="Calibri" panose="020F0502020204030204" pitchFamily="34" charset="0"/>
                <a:cs typeface="Calibri" panose="020F0502020204030204" pitchFamily="34" charset="0"/>
              </a:rPr>
              <a:t>Up 10%;  Down 10%</a:t>
            </a:r>
          </a:p>
        </p:txBody>
      </p:sp>
      <p:graphicFrame>
        <p:nvGraphicFramePr>
          <p:cNvPr id="4" name="Chart 3">
            <a:extLst>
              <a:ext uri="{FF2B5EF4-FFF2-40B4-BE49-F238E27FC236}">
                <a16:creationId xmlns:a16="http://schemas.microsoft.com/office/drawing/2014/main" id="{02287326-3CF9-4933-872B-6B650762432E}"/>
              </a:ext>
            </a:extLst>
          </p:cNvPr>
          <p:cNvGraphicFramePr/>
          <p:nvPr>
            <p:extLst>
              <p:ext uri="{D42A27DB-BD31-4B8C-83A1-F6EECF244321}">
                <p14:modId xmlns:p14="http://schemas.microsoft.com/office/powerpoint/2010/main" val="2169270111"/>
              </p:ext>
            </p:extLst>
          </p:nvPr>
        </p:nvGraphicFramePr>
        <p:xfrm>
          <a:off x="1987271" y="2271399"/>
          <a:ext cx="8079789" cy="341478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7224DDD6-7224-441F-B15A-71E30BF4C388}"/>
              </a:ext>
            </a:extLst>
          </p:cNvPr>
          <p:cNvCxnSpPr/>
          <p:nvPr/>
        </p:nvCxnSpPr>
        <p:spPr>
          <a:xfrm>
            <a:off x="3353076" y="4157276"/>
            <a:ext cx="6215221" cy="828259"/>
          </a:xfrm>
          <a:prstGeom prst="straightConnector1">
            <a:avLst/>
          </a:prstGeom>
          <a:noFill/>
          <a:ln w="50800" cap="rnd" cmpd="sng" algn="ctr">
            <a:solidFill>
              <a:srgbClr val="C00000"/>
            </a:solidFill>
            <a:prstDash val="solid"/>
            <a:miter lim="800000"/>
            <a:tailEnd type="arrow" w="lg" len="lg"/>
          </a:ln>
          <a:effectLst/>
        </p:spPr>
      </p:cxnSp>
      <p:cxnSp>
        <p:nvCxnSpPr>
          <p:cNvPr id="6" name="Straight Arrow Connector 5">
            <a:extLst>
              <a:ext uri="{FF2B5EF4-FFF2-40B4-BE49-F238E27FC236}">
                <a16:creationId xmlns:a16="http://schemas.microsoft.com/office/drawing/2014/main" id="{B815CAA2-FD44-4880-9C26-DA1DAED28EE5}"/>
              </a:ext>
            </a:extLst>
          </p:cNvPr>
          <p:cNvCxnSpPr/>
          <p:nvPr/>
        </p:nvCxnSpPr>
        <p:spPr>
          <a:xfrm flipH="1">
            <a:off x="3079750" y="5023635"/>
            <a:ext cx="6553200" cy="0"/>
          </a:xfrm>
          <a:prstGeom prst="straightConnector1">
            <a:avLst/>
          </a:prstGeom>
          <a:noFill/>
          <a:ln w="50800" cap="rnd" cmpd="sng" algn="ctr">
            <a:solidFill>
              <a:srgbClr val="C00000"/>
            </a:solidFill>
            <a:prstDash val="solid"/>
            <a:miter lim="800000"/>
            <a:tailEnd type="arrow" w="lg" len="lg"/>
          </a:ln>
          <a:effectLst/>
        </p:spPr>
      </p:cxnSp>
      <p:pic>
        <p:nvPicPr>
          <p:cNvPr id="7" name="Picture 6">
            <a:extLst>
              <a:ext uri="{FF2B5EF4-FFF2-40B4-BE49-F238E27FC236}">
                <a16:creationId xmlns:a16="http://schemas.microsoft.com/office/drawing/2014/main" id="{3D4E19C3-9400-402E-A8ED-AB08B62E4CBB}"/>
              </a:ext>
            </a:extLst>
          </p:cNvPr>
          <p:cNvPicPr>
            <a:picLocks noChangeAspect="1"/>
          </p:cNvPicPr>
          <p:nvPr/>
        </p:nvPicPr>
        <p:blipFill>
          <a:blip r:embed="rId3"/>
          <a:stretch>
            <a:fillRect/>
          </a:stretch>
        </p:blipFill>
        <p:spPr>
          <a:xfrm>
            <a:off x="10230544" y="6254318"/>
            <a:ext cx="1638900" cy="421061"/>
          </a:xfrm>
          <a:prstGeom prst="rect">
            <a:avLst/>
          </a:prstGeom>
        </p:spPr>
      </p:pic>
    </p:spTree>
    <p:extLst>
      <p:ext uri="{BB962C8B-B14F-4D97-AF65-F5344CB8AC3E}">
        <p14:creationId xmlns:p14="http://schemas.microsoft.com/office/powerpoint/2010/main" val="51014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2000"/>
                            </p:stCondLst>
                            <p:childTnLst>
                              <p:par>
                                <p:cTn id="9" presetID="22" presetClass="exit" presetSubtype="8" fill="hold" nodeType="afterEffect">
                                  <p:stCondLst>
                                    <p:cond delay="750"/>
                                  </p:stCondLst>
                                  <p:childTnLst>
                                    <p:animEffect transition="out" filter="wipe(left)">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3250"/>
                            </p:stCondLst>
                            <p:childTnLst>
                              <p:par>
                                <p:cTn id="13" presetID="22" presetClass="entr" presetSubtype="2" fill="hold"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TM03457496[[fn=Parallax]]</Template>
  <TotalTime>53</TotalTime>
  <Words>6720</Words>
  <Application>Microsoft Office PowerPoint</Application>
  <PresentationFormat>Widescreen</PresentationFormat>
  <Paragraphs>685</Paragraphs>
  <Slides>51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Corbel</vt:lpstr>
      <vt:lpstr>Wingdings</vt:lpstr>
      <vt:lpstr>Parallax</vt:lpstr>
      <vt:lpstr>Unleashing The Power of IUL: Secrets of Accumulation &amp; Distribution</vt:lpstr>
      <vt:lpstr>AGENDA</vt:lpstr>
      <vt:lpstr>Financial Risk Spectrum</vt:lpstr>
      <vt:lpstr>Financial Risk Spectrum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Death-Benefit-Focused IUL:  Value+ Protector (VPP) vs. Secure Lifetime GUL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Tony</vt:lpstr>
      <vt:lpstr>Case Study:  Tony</vt:lpstr>
      <vt:lpstr>Case Study:  Tony</vt:lpstr>
      <vt:lpstr>Case Study:  Tony</vt:lpstr>
      <vt:lpstr>Target Audiences</vt:lpstr>
      <vt:lpstr>Let’s Talk About “Retirement Income”</vt:lpstr>
      <vt:lpstr>Let’s Talk About “Retirement Income”</vt:lpstr>
      <vt:lpstr>Let’s Talk About “Retirement Income”</vt:lpstr>
      <vt:lpstr>Let’s Talk About “Retirement Income”</vt:lpstr>
      <vt:lpstr>Let’s Talk About “Retirement Income”</vt:lpstr>
      <vt:lpstr>Let’s Talk About “Retirement Income”</vt:lpstr>
      <vt:lpstr>And Non-Medical, Too!</vt:lpstr>
      <vt:lpstr>And Non-Medical, Too!</vt:lpstr>
      <vt:lpstr>And Non-Medical, Too!</vt:lpstr>
      <vt:lpstr>And Non-Medical, Too!</vt:lpstr>
      <vt:lpstr>And Non-Medical, Too!</vt:lpstr>
      <vt:lpstr>Single-Premium Safety-Net</vt:lpstr>
      <vt:lpstr>Single-Premium Safety-Net</vt:lpstr>
      <vt:lpstr>Single-Premium Safety-Net</vt:lpstr>
      <vt:lpstr>Single-Premium Safety-Net</vt:lpstr>
      <vt:lpstr>Single-Premium Safety-Net</vt:lpstr>
      <vt:lpstr>IUL and “Financial Security”</vt:lpstr>
      <vt:lpstr>Questions?</vt:lpstr>
      <vt:lpstr>Important Information About Life Insurance For Supplemental Retirement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Unleashing The Power of IUL: Secrets of Accumulation &amp; Distribution</dc:title>
  <dc:creator>clarizapp2@gmail.com</dc:creator>
  <cp:lastModifiedBy>clarizapp2@gmail.com</cp:lastModifiedBy>
  <cp:revision>12</cp:revision>
  <dcterms:created xsi:type="dcterms:W3CDTF">2021-02-12T06:26:26Z</dcterms:created>
  <dcterms:modified xsi:type="dcterms:W3CDTF">2021-02-15T22:38:53Z</dcterms:modified>
</cp:coreProperties>
</file>